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6" r:id="rId3"/>
    <p:sldId id="258" r:id="rId4"/>
    <p:sldId id="266" r:id="rId5"/>
    <p:sldId id="297" r:id="rId6"/>
    <p:sldId id="293" r:id="rId7"/>
    <p:sldId id="261" r:id="rId8"/>
    <p:sldId id="269" r:id="rId9"/>
    <p:sldId id="270" r:id="rId10"/>
    <p:sldId id="272" r:id="rId11"/>
    <p:sldId id="300" r:id="rId12"/>
    <p:sldId id="301" r:id="rId13"/>
    <p:sldId id="276" r:id="rId14"/>
    <p:sldId id="281" r:id="rId15"/>
    <p:sldId id="283" r:id="rId16"/>
    <p:sldId id="290" r:id="rId17"/>
    <p:sldId id="288" r:id="rId18"/>
    <p:sldId id="287" r:id="rId19"/>
    <p:sldId id="292" r:id="rId20"/>
    <p:sldId id="298" r:id="rId21"/>
    <p:sldId id="299" r:id="rId22"/>
    <p:sldId id="295" r:id="rId23"/>
    <p:sldId id="291" r:id="rId24"/>
  </p:sldIdLst>
  <p:sldSz cx="9906000" cy="6858000" type="A4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3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8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8FA2F"/>
    <a:srgbClr val="2852CF"/>
    <a:srgbClr val="12AE11"/>
    <a:srgbClr val="D00D04"/>
    <a:srgbClr val="898989"/>
    <a:srgbClr val="143CA4"/>
    <a:srgbClr val="143C92"/>
    <a:srgbClr val="143C9A"/>
    <a:srgbClr val="D2CA6F"/>
    <a:srgbClr val="EA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0" autoAdjust="0"/>
    <p:restoredTop sz="87340" autoAdjust="0"/>
  </p:normalViewPr>
  <p:slideViewPr>
    <p:cSldViewPr snapToGrid="0" snapToObjects="1">
      <p:cViewPr varScale="1">
        <p:scale>
          <a:sx n="91" d="100"/>
          <a:sy n="91" d="100"/>
        </p:scale>
        <p:origin x="-2168" y="-12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-380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184CF-65F5-DA46-BE0C-44073027C82C}" type="datetimeFigureOut">
              <a:rPr lang="en-US" smtClean="0"/>
              <a:t>12/24/13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F3DD1-A0E7-C345-BA30-1768553CA0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50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854BC-4F08-5841-B16D-5B019419982C}" type="datetimeFigureOut">
              <a:rPr lang="en-US" smtClean="0"/>
              <a:t>12/24/13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3B192-7496-E447-AAE3-F3DEDB7A1E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882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88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2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15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81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59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242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60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23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1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Comic Sans MS"/>
              <a:cs typeface="Comic Sans M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56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38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12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6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75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94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81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40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4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06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3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4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1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95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4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B192-7496-E447-AAE3-F3DEDB7A1E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9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oundRect">
            <a:avLst/>
          </a:prstGeom>
          <a:solidFill>
            <a:srgbClr val="0000D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2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2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3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mic Sans MS"/>
              </a:defRPr>
            </a:lvl1pPr>
            <a:lvl2pPr>
              <a:defRPr>
                <a:latin typeface="Comic Sans MS"/>
              </a:defRPr>
            </a:lvl2pPr>
            <a:lvl3pPr>
              <a:defRPr>
                <a:latin typeface="Comic Sans MS"/>
              </a:defRPr>
            </a:lvl3pPr>
            <a:lvl4pPr>
              <a:defRPr>
                <a:latin typeface="Comic Sans MS"/>
              </a:defRPr>
            </a:lvl4pPr>
            <a:lvl5pPr>
              <a:defRPr>
                <a:latin typeface="Comic Sans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032" y="6490673"/>
            <a:ext cx="2311400" cy="365125"/>
          </a:xfrm>
        </p:spPr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0076" y="6502884"/>
            <a:ext cx="3136900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4600" y="6492877"/>
            <a:ext cx="2311400" cy="365125"/>
          </a:xfrm>
        </p:spPr>
        <p:txBody>
          <a:bodyPr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E4B1E5C-42E2-DC42-A655-8DACCE71A1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6520"/>
            <a:ext cx="9886968" cy="490077"/>
          </a:xfrm>
          <a:prstGeom prst="roundRect">
            <a:avLst/>
          </a:prstGeom>
          <a:noFill/>
        </p:spPr>
        <p:txBody>
          <a:bodyPr>
            <a:normAutofit/>
          </a:bodyPr>
          <a:lstStyle>
            <a:lvl1pPr>
              <a:defRPr sz="3600" b="0">
                <a:solidFill>
                  <a:srgbClr val="143C9A"/>
                </a:solidFill>
                <a:latin typeface="Comic Sans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9032" y="495300"/>
            <a:ext cx="9867936" cy="25400"/>
          </a:xfrm>
          <a:prstGeom prst="line">
            <a:avLst/>
          </a:prstGeom>
          <a:ln>
            <a:solidFill>
              <a:srgbClr val="143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9032" y="6540984"/>
            <a:ext cx="9867936" cy="25400"/>
          </a:xfrm>
          <a:prstGeom prst="line">
            <a:avLst/>
          </a:prstGeom>
          <a:ln>
            <a:solidFill>
              <a:srgbClr val="143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3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5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2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7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32" y="6490673"/>
            <a:ext cx="2311400" cy="365125"/>
          </a:xfrm>
        </p:spPr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502884"/>
            <a:ext cx="3136900" cy="365125"/>
          </a:xfrm>
        </p:spPr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75568" y="6490673"/>
            <a:ext cx="2311400" cy="365125"/>
          </a:xfrm>
        </p:spPr>
        <p:txBody>
          <a:bodyPr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E4B1E5C-42E2-DC42-A655-8DACCE71A11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9032" y="6540984"/>
            <a:ext cx="9867936" cy="25400"/>
          </a:xfrm>
          <a:prstGeom prst="line">
            <a:avLst/>
          </a:prstGeom>
          <a:ln>
            <a:solidFill>
              <a:srgbClr val="143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520"/>
            <a:ext cx="9886968" cy="490077"/>
          </a:xfrm>
          <a:prstGeom prst="roundRect">
            <a:avLst/>
          </a:prstGeom>
          <a:noFill/>
        </p:spPr>
        <p:txBody>
          <a:bodyPr>
            <a:normAutofit/>
          </a:bodyPr>
          <a:lstStyle>
            <a:lvl1pPr>
              <a:defRPr sz="3600" b="0">
                <a:solidFill>
                  <a:srgbClr val="143C9A"/>
                </a:solidFill>
                <a:latin typeface="Comic Sans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9032" y="495300"/>
            <a:ext cx="9867936" cy="25400"/>
          </a:xfrm>
          <a:prstGeom prst="line">
            <a:avLst/>
          </a:prstGeom>
          <a:ln>
            <a:solidFill>
              <a:srgbClr val="143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80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9032" y="6490673"/>
            <a:ext cx="2311400" cy="365125"/>
          </a:xfrm>
        </p:spPr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502884"/>
            <a:ext cx="3136900" cy="365125"/>
          </a:xfrm>
        </p:spPr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75568" y="6490673"/>
            <a:ext cx="2311400" cy="365125"/>
          </a:xfrm>
        </p:spPr>
        <p:txBody>
          <a:bodyPr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E4B1E5C-42E2-DC42-A655-8DACCE71A11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9032" y="6540984"/>
            <a:ext cx="9867936" cy="25400"/>
          </a:xfrm>
          <a:prstGeom prst="line">
            <a:avLst/>
          </a:prstGeom>
          <a:ln>
            <a:solidFill>
              <a:srgbClr val="143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36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7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1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mic Sans MS"/>
              </a:defRPr>
            </a:lvl1pPr>
          </a:lstStyle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mic Sans MS"/>
              </a:defRPr>
            </a:lvl1pPr>
          </a:lstStyle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Comic Sans MS"/>
              </a:defRPr>
            </a:lvl1pPr>
          </a:lstStyle>
          <a:p>
            <a:fld id="{AE4B1E5C-42E2-DC42-A655-8DACCE71A1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8" indent="-342838" algn="l" defTabSz="457117" rtl="0" eaLnBrk="1" latinLnBrk="0" hangingPunct="1">
        <a:spcBef>
          <a:spcPct val="20000"/>
        </a:spcBef>
        <a:buSzPct val="80000"/>
        <a:buFont typeface="Wingdings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6" indent="-285699" algn="l" defTabSz="457117" rtl="0" eaLnBrk="1" latinLnBrk="0" hangingPunct="1">
        <a:spcBef>
          <a:spcPct val="20000"/>
        </a:spcBef>
        <a:buSzPct val="70000"/>
        <a:buFont typeface="Wingdings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4" indent="-228559" algn="l" defTabSz="45711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1" indent="-228559" algn="l" defTabSz="45711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29" indent="-228559" algn="l" defTabSz="45711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7" indent="-228559" algn="l" defTabSz="4571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4571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4571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4571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4571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cience.portalhispanos.com/wordpress/wp-content/uploads/2011/12/atla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906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6400800" cy="685800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strike="noStrike" kern="1200" baseline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Эксперимент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ATLAS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572000" y="5867400"/>
            <a:ext cx="53340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Научная сессия ученого совета ОФВЭ ПИЯФ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2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3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26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декабря 201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3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года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Олег Федин</a:t>
            </a:r>
            <a:endParaRPr lang="en-GB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7621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520"/>
            <a:ext cx="9906000" cy="490077"/>
          </a:xfrm>
        </p:spPr>
        <p:txBody>
          <a:bodyPr>
            <a:noAutofit/>
          </a:bodyPr>
          <a:lstStyle/>
          <a:p>
            <a:r>
              <a:rPr lang="en-US" sz="2800" dirty="0"/>
              <a:t>Search for </a:t>
            </a:r>
            <a:r>
              <a:rPr lang="en-US" sz="2800" dirty="0" smtClean="0"/>
              <a:t>heavy bosons decaying to lepton and neutrino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61644" y="540072"/>
            <a:ext cx="89434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Many models predict additional heavy bosons that decay to lepton and neutrino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Use Sequential Standard Model (SSM) W’ as benchmark model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Search for high mass states with lepton plus missing 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The observable is transverse mass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omic Sans MS"/>
              <a:cs typeface="Comic Sans MS"/>
            </a:endParaRPr>
          </a:p>
          <a:p>
            <a:endParaRPr lang="en-US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Look for excess above  background – counting experiment!! 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111" y="1693742"/>
            <a:ext cx="3174999" cy="5598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9979" y="2644704"/>
            <a:ext cx="7427735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• </a:t>
            </a:r>
            <a:r>
              <a:rPr lang="en-US" dirty="0">
                <a:latin typeface="Comic Sans MS"/>
                <a:cs typeface="Comic Sans MS"/>
              </a:rPr>
              <a:t>Signature: </a:t>
            </a:r>
            <a:r>
              <a:rPr lang="en-US" dirty="0" err="1" smtClean="0">
                <a:latin typeface="Comic Sans MS"/>
                <a:cs typeface="Comic Sans MS"/>
              </a:rPr>
              <a:t>l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ν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(with l=</a:t>
            </a:r>
            <a:r>
              <a:rPr lang="en-US" dirty="0" err="1">
                <a:latin typeface="Comic Sans MS"/>
                <a:cs typeface="Comic Sans MS"/>
              </a:rPr>
              <a:t>e,μ</a:t>
            </a:r>
            <a:r>
              <a:rPr lang="en-US" dirty="0">
                <a:latin typeface="Comic Sans MS"/>
                <a:cs typeface="Comic Sans MS"/>
              </a:rPr>
              <a:t>) </a:t>
            </a:r>
            <a:endParaRPr lang="en-US" dirty="0" smtClean="0">
              <a:latin typeface="Comic Sans MS"/>
              <a:cs typeface="Comic Sans MS"/>
            </a:endParaRPr>
          </a:p>
          <a:p>
            <a:pPr marL="742867" lvl="1" indent="-285750">
              <a:buFont typeface="Wingdings" charset="2"/>
              <a:buChar char="²"/>
            </a:pPr>
            <a:r>
              <a:rPr lang="en-US" dirty="0" smtClean="0">
                <a:latin typeface="Comic Sans MS"/>
                <a:cs typeface="Comic Sans MS"/>
              </a:rPr>
              <a:t>one electron |</a:t>
            </a:r>
            <a:r>
              <a:rPr lang="en-US" dirty="0" err="1">
                <a:latin typeface="Comic Sans MS"/>
                <a:cs typeface="Comic Sans MS"/>
              </a:rPr>
              <a:t>η</a:t>
            </a:r>
            <a:r>
              <a:rPr lang="en-US" dirty="0">
                <a:latin typeface="Comic Sans MS"/>
                <a:cs typeface="Comic Sans MS"/>
              </a:rPr>
              <a:t>|&lt;</a:t>
            </a:r>
            <a:r>
              <a:rPr lang="en-US" dirty="0" smtClean="0">
                <a:latin typeface="Comic Sans MS"/>
                <a:cs typeface="Comic Sans MS"/>
              </a:rPr>
              <a:t>2.47 </a:t>
            </a:r>
            <a:r>
              <a:rPr lang="fi-FI" dirty="0" smtClean="0">
                <a:latin typeface="Comic Sans MS"/>
                <a:cs typeface="Comic Sans MS"/>
              </a:rPr>
              <a:t>E</a:t>
            </a:r>
            <a:r>
              <a:rPr lang="fi-FI" baseline="-25000" dirty="0" smtClean="0">
                <a:latin typeface="Comic Sans MS"/>
                <a:cs typeface="Comic Sans MS"/>
              </a:rPr>
              <a:t>T</a:t>
            </a:r>
            <a:r>
              <a:rPr lang="fi-FI" dirty="0" smtClean="0">
                <a:latin typeface="Comic Sans MS"/>
                <a:cs typeface="Comic Sans MS"/>
              </a:rPr>
              <a:t> &gt;125 </a:t>
            </a:r>
            <a:r>
              <a:rPr lang="fi-FI" dirty="0" err="1" smtClean="0">
                <a:latin typeface="Comic Sans MS"/>
                <a:cs typeface="Comic Sans MS"/>
              </a:rPr>
              <a:t>GeV</a:t>
            </a:r>
            <a:r>
              <a:rPr lang="fi-FI" dirty="0" smtClean="0">
                <a:latin typeface="Comic Sans MS"/>
                <a:cs typeface="Comic Sans MS"/>
              </a:rPr>
              <a:t> and </a:t>
            </a:r>
            <a:r>
              <a:rPr lang="fi-FI" dirty="0" err="1" smtClean="0">
                <a:latin typeface="Comic Sans MS"/>
                <a:cs typeface="Comic Sans MS"/>
              </a:rPr>
              <a:t>missing</a:t>
            </a:r>
            <a:r>
              <a:rPr lang="fi-FI" dirty="0" smtClean="0">
                <a:latin typeface="Comic Sans MS"/>
                <a:cs typeface="Comic Sans MS"/>
              </a:rPr>
              <a:t> E</a:t>
            </a:r>
            <a:r>
              <a:rPr lang="fi-FI" baseline="-25000" dirty="0" smtClean="0">
                <a:latin typeface="Comic Sans MS"/>
                <a:cs typeface="Comic Sans MS"/>
              </a:rPr>
              <a:t>T</a:t>
            </a:r>
            <a:r>
              <a:rPr lang="fi-FI" dirty="0" smtClean="0">
                <a:latin typeface="Comic Sans MS"/>
                <a:cs typeface="Comic Sans MS"/>
              </a:rPr>
              <a:t>&gt; 125 </a:t>
            </a:r>
            <a:r>
              <a:rPr lang="fi-FI" dirty="0" err="1" smtClean="0">
                <a:latin typeface="Comic Sans MS"/>
                <a:cs typeface="Comic Sans MS"/>
              </a:rPr>
              <a:t>GeV</a:t>
            </a:r>
            <a:endParaRPr lang="fi-FI" dirty="0" smtClean="0">
              <a:latin typeface="Comic Sans MS"/>
              <a:cs typeface="Comic Sans MS"/>
            </a:endParaRPr>
          </a:p>
          <a:p>
            <a:pPr marL="742867" lvl="1" indent="-285750">
              <a:buFont typeface="Wingdings" charset="2"/>
              <a:buChar char="²"/>
            </a:pPr>
            <a:r>
              <a:rPr lang="fi-FI" dirty="0" err="1" smtClean="0">
                <a:latin typeface="Comic Sans MS"/>
                <a:cs typeface="Comic Sans MS"/>
              </a:rPr>
              <a:t>one</a:t>
            </a:r>
            <a:r>
              <a:rPr lang="fi-FI" dirty="0" smtClean="0">
                <a:latin typeface="Comic Sans MS"/>
                <a:cs typeface="Comic Sans MS"/>
              </a:rPr>
              <a:t> </a:t>
            </a:r>
            <a:r>
              <a:rPr lang="fi-FI" dirty="0" err="1" smtClean="0">
                <a:latin typeface="Comic Sans MS"/>
                <a:cs typeface="Comic Sans MS"/>
              </a:rPr>
              <a:t>muon</a:t>
            </a:r>
            <a:r>
              <a:rPr lang="fi-FI" dirty="0" smtClean="0">
                <a:latin typeface="Comic Sans MS"/>
                <a:cs typeface="Comic Sans MS"/>
              </a:rPr>
              <a:t> |</a:t>
            </a:r>
            <a:r>
              <a:rPr lang="fi-FI" dirty="0">
                <a:latin typeface="Comic Sans MS"/>
                <a:cs typeface="Comic Sans MS"/>
              </a:rPr>
              <a:t>η|&lt;</a:t>
            </a:r>
            <a:r>
              <a:rPr lang="fi-FI" dirty="0" smtClean="0">
                <a:latin typeface="Comic Sans MS"/>
                <a:cs typeface="Comic Sans MS"/>
              </a:rPr>
              <a:t>2.4 </a:t>
            </a:r>
            <a:r>
              <a:rPr lang="en-US" dirty="0" smtClean="0">
                <a:latin typeface="Comic Sans MS"/>
                <a:cs typeface="Comic Sans MS"/>
              </a:rPr>
              <a:t>E</a:t>
            </a:r>
            <a:r>
              <a:rPr lang="en-US" baseline="-25000" dirty="0" smtClean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 &gt;</a:t>
            </a:r>
            <a:r>
              <a:rPr lang="en-US" dirty="0">
                <a:latin typeface="Comic Sans MS"/>
                <a:cs typeface="Comic Sans MS"/>
              </a:rPr>
              <a:t>4</a:t>
            </a:r>
            <a:r>
              <a:rPr lang="en-US" dirty="0" smtClean="0">
                <a:latin typeface="Comic Sans MS"/>
                <a:cs typeface="Comic Sans MS"/>
              </a:rPr>
              <a:t>5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r>
              <a:rPr lang="en-US" dirty="0" smtClean="0">
                <a:latin typeface="Comic Sans MS"/>
                <a:cs typeface="Comic Sans MS"/>
              </a:rPr>
              <a:t> and missing E</a:t>
            </a:r>
            <a:r>
              <a:rPr lang="en-US" baseline="-25000" dirty="0" smtClean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 &gt; 45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0" name="Picture 9" descr="wpe_etalin_bo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05" y="3626807"/>
            <a:ext cx="4039546" cy="2739463"/>
          </a:xfrm>
          <a:prstGeom prst="rect">
            <a:avLst/>
          </a:prstGeom>
        </p:spPr>
      </p:pic>
      <p:pic>
        <p:nvPicPr>
          <p:cNvPr id="11" name="Picture 10" descr="wpe_etalin_bo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110" y="3602049"/>
            <a:ext cx="3970514" cy="26926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9979" y="6121821"/>
            <a:ext cx="180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miss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electrons 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1450" y="6121821"/>
            <a:ext cx="141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miss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muons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2293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Search for heavy bosons decaying to lepton and neutrino</a:t>
            </a:r>
          </a:p>
        </p:txBody>
      </p:sp>
      <p:pic>
        <p:nvPicPr>
          <p:cNvPr id="6" name="Picture 5" descr="wpe_etalin_bo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840" y="849299"/>
            <a:ext cx="4611955" cy="3127648"/>
          </a:xfrm>
          <a:prstGeom prst="rect">
            <a:avLst/>
          </a:prstGeom>
        </p:spPr>
      </p:pic>
      <p:pic>
        <p:nvPicPr>
          <p:cNvPr id="7" name="Picture 6" descr="wpe_etalin_bo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342"/>
            <a:ext cx="4611957" cy="3127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8643" y="1029758"/>
            <a:ext cx="146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electrons 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6950" y="1043026"/>
            <a:ext cx="111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muons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2214" y="4182349"/>
            <a:ext cx="4927129" cy="23083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Background: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W </a:t>
            </a:r>
            <a:r>
              <a:rPr lang="en-US" dirty="0" smtClean="0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dirty="0" err="1" smtClean="0">
                <a:latin typeface="Comic Sans MS"/>
                <a:cs typeface="Comic Sans MS"/>
                <a:sym typeface="Symbol"/>
              </a:rPr>
              <a:t>l</a:t>
            </a:r>
            <a:r>
              <a:rPr lang="en-US" dirty="0" err="1" smtClean="0">
                <a:latin typeface="Comic Sans MS"/>
                <a:ea typeface="Lucida Grande"/>
                <a:cs typeface="Comic Sans MS"/>
                <a:sym typeface="Symbol"/>
              </a:rPr>
              <a:t>ν</a:t>
            </a:r>
            <a:r>
              <a:rPr lang="en-US" dirty="0" smtClean="0">
                <a:latin typeface="Comic Sans MS"/>
                <a:ea typeface="Lucida Grande"/>
                <a:cs typeface="Comic Sans MS"/>
                <a:sym typeface="Symbol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most dominant and  irreducible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omic Sans MS"/>
                <a:cs typeface="Comic Sans MS"/>
              </a:rPr>
              <a:t>Z</a:t>
            </a:r>
            <a:r>
              <a:rPr lang="en-US" dirty="0" err="1" smtClean="0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dirty="0" err="1" smtClean="0">
                <a:latin typeface="Comic Sans MS"/>
                <a:cs typeface="Comic Sans MS"/>
                <a:sym typeface="Symbol"/>
              </a:rPr>
              <a:t>ll</a:t>
            </a:r>
            <a:r>
              <a:rPr lang="en-US" dirty="0" smtClean="0">
                <a:latin typeface="Comic Sans MS"/>
                <a:cs typeface="Comic Sans MS"/>
                <a:sym typeface="Symbol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  when one lepton is not reconstructed mimicking real missing E</a:t>
            </a:r>
            <a:r>
              <a:rPr lang="en-US" baseline="-25000" dirty="0" smtClean="0">
                <a:latin typeface="Comic Sans MS"/>
                <a:cs typeface="Comic Sans MS"/>
              </a:rPr>
              <a:t>T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Comic Sans MS"/>
                <a:cs typeface="Comic Sans MS"/>
              </a:rPr>
              <a:t>Dibosons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(WW,WZ,ZZ) + </a:t>
            </a:r>
            <a:r>
              <a:rPr lang="en-US" dirty="0" err="1" smtClean="0">
                <a:latin typeface="Comic Sans MS"/>
                <a:cs typeface="Comic Sans MS"/>
              </a:rPr>
              <a:t>ttbar</a:t>
            </a:r>
            <a:r>
              <a:rPr lang="en-US" dirty="0" smtClean="0">
                <a:latin typeface="Comic Sans MS"/>
                <a:cs typeface="Comic Sans MS"/>
              </a:rPr>
              <a:t>+ single top production are the next largest that have real missing 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QCD multi-jet estimated from data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028" y="4262777"/>
            <a:ext cx="3806807" cy="1200329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Observed in both channels that MC overestimates data at </a:t>
            </a:r>
            <a:r>
              <a:rPr lang="en-US" dirty="0" smtClean="0">
                <a:latin typeface="Comic Sans MS"/>
                <a:cs typeface="Comic Sans MS"/>
              </a:rPr>
              <a:t>high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endParaRPr lang="en-US" baseline="-25000" dirty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Should be resolved to be able </a:t>
            </a:r>
            <a:r>
              <a:rPr lang="en-US" dirty="0" smtClean="0">
                <a:latin typeface="Comic Sans MS"/>
                <a:cs typeface="Comic Sans MS"/>
              </a:rPr>
              <a:t>to </a:t>
            </a:r>
            <a:r>
              <a:rPr lang="en-US" dirty="0" err="1" smtClean="0">
                <a:latin typeface="Comic Sans MS"/>
                <a:cs typeface="Comic Sans MS"/>
              </a:rPr>
              <a:t>unblind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5879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Search for heavy bosons decaying to lepton and neutrino</a:t>
            </a:r>
          </a:p>
        </p:txBody>
      </p:sp>
      <p:pic>
        <p:nvPicPr>
          <p:cNvPr id="6" name="Picture 5" descr="wpe_etalin_bot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1" y="2055799"/>
            <a:ext cx="4611955" cy="3127648"/>
          </a:xfrm>
          <a:prstGeom prst="rect">
            <a:avLst/>
          </a:prstGeom>
        </p:spPr>
      </p:pic>
      <p:pic>
        <p:nvPicPr>
          <p:cNvPr id="7" name="Picture 6" descr="wpe_etalin_bo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44" y="2055799"/>
            <a:ext cx="4611955" cy="31276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7501" y="803960"/>
            <a:ext cx="9382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Analysis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is still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blind: data above 252 </a:t>
            </a:r>
            <a:r>
              <a:rPr lang="en-US" b="1" dirty="0" err="1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 (in the limit setting region) is not shown on plots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8643" y="1760008"/>
            <a:ext cx="152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electrons 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6950" y="1773276"/>
            <a:ext cx="116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muons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38542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Search for heavy bosons decaying to lepton and neutrino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48" y="3307820"/>
            <a:ext cx="4206168" cy="2813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592" y="3265081"/>
            <a:ext cx="4055951" cy="2761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000" y="6203170"/>
            <a:ext cx="413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W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’ (SSM) expected limit: 2.95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2967" y="6121341"/>
            <a:ext cx="413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W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*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 expected limit: 2.80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209" y="1477297"/>
            <a:ext cx="4602642" cy="1173828"/>
          </a:xfrm>
          <a:prstGeom prst="rect">
            <a:avLst/>
          </a:prstGeom>
        </p:spPr>
      </p:pic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26249" y="751636"/>
            <a:ext cx="4785033" cy="1477328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:</a:t>
            </a:r>
            <a:endParaRPr lang="en-US" dirty="0" smtClean="0">
              <a:solidFill>
                <a:srgbClr val="FFFF00"/>
              </a:solidFill>
              <a:latin typeface="Comic Sans MS" charset="0"/>
              <a:cs typeface="Comic Sans MS" charset="0"/>
            </a:endParaRP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electron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cahnnel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 analysis: cut flow, QCD bkg. estimation, SF for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electon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 efficiencies, W* MC production and validation, CL for W* channel.</a:t>
            </a:r>
            <a:endParaRPr lang="en-US" dirty="0">
              <a:solidFill>
                <a:srgbClr val="FFFF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82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Forward-backward asymmetry in </a:t>
            </a:r>
            <a:r>
              <a:rPr lang="en-US" dirty="0" err="1" smtClean="0"/>
              <a:t>Z</a:t>
            </a:r>
            <a:r>
              <a:rPr lang="en-US" dirty="0" err="1" smtClean="0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dirty="0" err="1" smtClean="0">
                <a:cs typeface="Comic Sans MS"/>
                <a:sym typeface="Symbol"/>
              </a:rPr>
              <a:t>ll</a:t>
            </a:r>
            <a:r>
              <a:rPr lang="en-US" dirty="0" smtClean="0">
                <a:cs typeface="Comic Sans MS"/>
              </a:rPr>
              <a:t> </a:t>
            </a:r>
            <a:endParaRPr lang="en-US" dirty="0"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46" y="633903"/>
            <a:ext cx="4952323" cy="17543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omic Sans MS"/>
                <a:cs typeface="Comic Sans MS"/>
              </a:rPr>
              <a:t>Due to </a:t>
            </a:r>
            <a:r>
              <a:rPr lang="en-US" dirty="0" smtClean="0">
                <a:latin typeface="Comic Sans MS"/>
                <a:cs typeface="Comic Sans MS"/>
              </a:rPr>
              <a:t>the V-A nature </a:t>
            </a:r>
            <a:r>
              <a:rPr lang="en-US" dirty="0">
                <a:latin typeface="Comic Sans MS"/>
                <a:cs typeface="Comic Sans MS"/>
              </a:rPr>
              <a:t>of the electroweak interaction, the leptons produced in the annihilation </a:t>
            </a:r>
            <a:r>
              <a:rPr lang="en-US" dirty="0" smtClean="0">
                <a:latin typeface="Comic Sans MS"/>
                <a:cs typeface="Comic Sans MS"/>
              </a:rPr>
              <a:t>process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qq</a:t>
            </a:r>
            <a:r>
              <a:rPr lang="en-US" dirty="0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Z/</a:t>
            </a:r>
            <a:r>
              <a:rPr lang="en-US" dirty="0" err="1" smtClean="0">
                <a:latin typeface="Comic Sans MS"/>
                <a:ea typeface="Lucida Grande"/>
                <a:cs typeface="Comic Sans MS"/>
              </a:rPr>
              <a:t>γ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*</a:t>
            </a:r>
            <a:r>
              <a:rPr lang="en-US" dirty="0" smtClean="0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l</a:t>
            </a:r>
            <a:r>
              <a:rPr lang="en-US" baseline="30000" dirty="0" err="1" smtClean="0">
                <a:latin typeface="Comic Sans MS"/>
                <a:cs typeface="Comic Sans MS"/>
              </a:rPr>
              <a:t>+</a:t>
            </a:r>
            <a:r>
              <a:rPr lang="en-US" dirty="0" err="1" smtClean="0">
                <a:latin typeface="Comic Sans MS"/>
                <a:cs typeface="Comic Sans MS"/>
              </a:rPr>
              <a:t>l</a:t>
            </a:r>
            <a:r>
              <a:rPr lang="en-US" baseline="30000" dirty="0">
                <a:latin typeface="Comic Sans MS"/>
                <a:cs typeface="Comic Sans MS"/>
              </a:rPr>
              <a:t>-</a:t>
            </a:r>
            <a:r>
              <a:rPr lang="en-US" dirty="0" smtClean="0">
                <a:latin typeface="Comic Sans MS"/>
                <a:cs typeface="Comic Sans MS"/>
              </a:rPr>
              <a:t> present </a:t>
            </a:r>
            <a:r>
              <a:rPr lang="en-US" dirty="0">
                <a:latin typeface="Comic Sans MS"/>
                <a:cs typeface="Comic Sans MS"/>
              </a:rPr>
              <a:t>a forward-backward asymmetry </a:t>
            </a:r>
            <a:r>
              <a:rPr lang="en-US" dirty="0" smtClean="0">
                <a:latin typeface="Comic Sans MS"/>
                <a:cs typeface="Comic Sans MS"/>
              </a:rPr>
              <a:t>(A</a:t>
            </a:r>
            <a:r>
              <a:rPr lang="en-US" baseline="-25000" dirty="0" smtClean="0">
                <a:latin typeface="Comic Sans MS"/>
                <a:cs typeface="Comic Sans MS"/>
              </a:rPr>
              <a:t>FB</a:t>
            </a:r>
            <a:r>
              <a:rPr lang="en-US" dirty="0" smtClean="0">
                <a:latin typeface="Comic Sans MS"/>
                <a:cs typeface="Comic Sans MS"/>
              </a:rPr>
              <a:t>) </a:t>
            </a:r>
            <a:r>
              <a:rPr lang="en-US" dirty="0">
                <a:latin typeface="Comic Sans MS"/>
                <a:cs typeface="Comic Sans MS"/>
              </a:rPr>
              <a:t>with respect to the quark </a:t>
            </a:r>
            <a:r>
              <a:rPr lang="en-US" dirty="0" smtClean="0">
                <a:latin typeface="Comic Sans MS"/>
                <a:cs typeface="Comic Sans MS"/>
              </a:rPr>
              <a:t>direction in </a:t>
            </a:r>
            <a:r>
              <a:rPr lang="en-US" dirty="0">
                <a:latin typeface="Comic Sans MS"/>
                <a:cs typeface="Comic Sans MS"/>
              </a:rPr>
              <a:t>the rest frame of the </a:t>
            </a:r>
            <a:r>
              <a:rPr lang="en-US" dirty="0" err="1">
                <a:latin typeface="Comic Sans MS"/>
                <a:cs typeface="Comic Sans MS"/>
              </a:rPr>
              <a:t>dilepton</a:t>
            </a:r>
            <a:r>
              <a:rPr lang="en-US" dirty="0">
                <a:latin typeface="Comic Sans MS"/>
                <a:cs typeface="Comic Sans MS"/>
              </a:rPr>
              <a:t> system.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2" y="2579378"/>
            <a:ext cx="4736887" cy="9330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34" y="3627873"/>
            <a:ext cx="4240354" cy="2743086"/>
          </a:xfrm>
          <a:prstGeom prst="rect">
            <a:avLst/>
          </a:prstGeom>
          <a:ln w="1270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19660" y="3741424"/>
            <a:ext cx="4819579" cy="1754327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Several Standard Model parameters can be extracted from </a:t>
            </a:r>
            <a:r>
              <a:rPr lang="en-US" dirty="0" smtClean="0">
                <a:latin typeface="Comic Sans MS"/>
                <a:cs typeface="Comic Sans MS"/>
              </a:rPr>
              <a:t>the A</a:t>
            </a:r>
            <a:r>
              <a:rPr lang="en-US" baseline="-25000" dirty="0" smtClean="0">
                <a:latin typeface="Comic Sans MS"/>
                <a:cs typeface="Comic Sans MS"/>
              </a:rPr>
              <a:t>FB</a:t>
            </a:r>
            <a:r>
              <a:rPr lang="en-US" dirty="0" smtClean="0">
                <a:latin typeface="Comic Sans MS"/>
                <a:cs typeface="Comic Sans MS"/>
              </a:rPr>
              <a:t> measurement</a:t>
            </a:r>
            <a:r>
              <a:rPr lang="en-US" dirty="0">
                <a:latin typeface="Comic Sans MS"/>
                <a:cs typeface="Comic Sans MS"/>
              </a:rPr>
              <a:t>. One of these is </a:t>
            </a:r>
            <a:r>
              <a:rPr lang="en-US" dirty="0" smtClean="0">
                <a:latin typeface="Comic Sans MS"/>
                <a:cs typeface="Comic Sans MS"/>
              </a:rPr>
              <a:t>the electroweak </a:t>
            </a:r>
            <a:r>
              <a:rPr lang="en-US" dirty="0">
                <a:latin typeface="Comic Sans MS"/>
                <a:cs typeface="Comic Sans MS"/>
              </a:rPr>
              <a:t>mixing angle, </a:t>
            </a:r>
            <a:r>
              <a:rPr lang="en-US" dirty="0" smtClean="0">
                <a:latin typeface="Comic Sans MS"/>
                <a:cs typeface="Comic Sans MS"/>
              </a:rPr>
              <a:t>sin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baseline="-25000" dirty="0" smtClean="0">
                <a:latin typeface="Comic Sans MS"/>
                <a:cs typeface="Comic Sans MS"/>
              </a:rPr>
              <a:t>W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  <a:r>
              <a:rPr lang="en-US" dirty="0">
                <a:latin typeface="Comic Sans MS"/>
                <a:cs typeface="Comic Sans MS"/>
              </a:rPr>
              <a:t>At tree level, this is expressed by the ratio of the vector and axial</a:t>
            </a:r>
            <a:r>
              <a:rPr lang="en-US" dirty="0" smtClean="0">
                <a:latin typeface="Comic Sans MS"/>
                <a:cs typeface="Comic Sans MS"/>
              </a:rPr>
              <a:t>-vector </a:t>
            </a:r>
            <a:r>
              <a:rPr lang="en-US" dirty="0">
                <a:latin typeface="Comic Sans MS"/>
                <a:cs typeface="Comic Sans MS"/>
              </a:rPr>
              <a:t>couplings of the fermions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288" y="5603334"/>
            <a:ext cx="2336355" cy="8880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310" y="713938"/>
            <a:ext cx="3384550" cy="2554607"/>
          </a:xfrm>
          <a:prstGeom prst="rect">
            <a:avLst/>
          </a:prstGeom>
          <a:ln w="1270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492" y="566399"/>
            <a:ext cx="1422400" cy="609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0934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Z-boson polarization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575722"/>
              </p:ext>
            </p:extLst>
          </p:nvPr>
        </p:nvGraphicFramePr>
        <p:xfrm>
          <a:off x="1291088" y="1454668"/>
          <a:ext cx="7227349" cy="1664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4" imgW="4851400" imgH="1117600" progId="Equation.DSMT4">
                  <p:embed/>
                </p:oleObj>
              </mc:Choice>
              <mc:Fallback>
                <p:oleObj name="Equation" r:id="rId4" imgW="4851400" imgH="111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1088" y="1454668"/>
                        <a:ext cx="7227349" cy="1664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4544" y="3273200"/>
            <a:ext cx="9776093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Angular  coefficients 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Ai are 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 functions  of  lepton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-pair 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 kinematics:   </a:t>
            </a:r>
            <a:r>
              <a:rPr lang="en-US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T</a:t>
            </a:r>
            <a:r>
              <a:rPr lang="en-US" baseline="300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ll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,  </a:t>
            </a:r>
            <a:r>
              <a:rPr lang="en-US" dirty="0" err="1">
                <a:solidFill>
                  <a:srgbClr val="008000"/>
                </a:solidFill>
                <a:latin typeface="Comic Sans MS"/>
                <a:cs typeface="Comic Sans MS"/>
              </a:rPr>
              <a:t>y</a:t>
            </a:r>
            <a:r>
              <a:rPr lang="en-US" baseline="-25000" dirty="0" err="1">
                <a:solidFill>
                  <a:srgbClr val="008000"/>
                </a:solidFill>
                <a:latin typeface="Comic Sans MS"/>
                <a:cs typeface="Comic Sans MS"/>
              </a:rPr>
              <a:t>ll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,  </a:t>
            </a:r>
            <a:r>
              <a:rPr lang="en-US" dirty="0" err="1">
                <a:solidFill>
                  <a:srgbClr val="008000"/>
                </a:solidFill>
                <a:latin typeface="Comic Sans MS"/>
                <a:cs typeface="Comic Sans MS"/>
              </a:rPr>
              <a:t>m</a:t>
            </a:r>
            <a:r>
              <a:rPr lang="en-US" baseline="-25000" dirty="0" err="1">
                <a:solidFill>
                  <a:srgbClr val="008000"/>
                </a:solidFill>
                <a:latin typeface="Comic Sans MS"/>
                <a:cs typeface="Comic Sans MS"/>
              </a:rPr>
              <a:t>ll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.  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Contain 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 information  about  underlying  QCD </a:t>
            </a:r>
            <a:r>
              <a:rPr lang="ru-RU" dirty="0" smtClean="0">
                <a:solidFill>
                  <a:srgbClr val="008000"/>
                </a:solidFill>
                <a:latin typeface="Comic Sans MS"/>
                <a:cs typeface="Comic Sans MS"/>
              </a:rPr>
              <a:t>- 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 dynamics,  subject  to  modifications   from  higher  order  </a:t>
            </a:r>
            <a:r>
              <a:rPr lang="en-US" dirty="0" err="1">
                <a:solidFill>
                  <a:srgbClr val="008000"/>
                </a:solidFill>
                <a:latin typeface="Comic Sans MS"/>
                <a:cs typeface="Comic Sans MS"/>
              </a:rPr>
              <a:t>perturbative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  and  non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-</a:t>
            </a:r>
            <a:r>
              <a:rPr lang="en-US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perturbative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 corrections,  structure   functions,  </a:t>
            </a:r>
            <a:r>
              <a:rPr lang="en-US" dirty="0" err="1">
                <a:solidFill>
                  <a:srgbClr val="008000"/>
                </a:solidFill>
                <a:latin typeface="Comic Sans MS"/>
                <a:cs typeface="Comic Sans MS"/>
              </a:rPr>
              <a:t>renormalisation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/</a:t>
            </a:r>
            <a:r>
              <a:rPr lang="en-US" dirty="0" err="1">
                <a:solidFill>
                  <a:srgbClr val="008000"/>
                </a:solidFill>
                <a:latin typeface="Comic Sans MS"/>
                <a:cs typeface="Comic Sans MS"/>
              </a:rPr>
              <a:t>factorisation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  scale,    underlying  event,  dependent  on   the  </a:t>
            </a:r>
            <a:r>
              <a:rPr lang="en-US" dirty="0" err="1">
                <a:solidFill>
                  <a:srgbClr val="008000"/>
                </a:solidFill>
                <a:latin typeface="Comic Sans MS"/>
                <a:cs typeface="Comic Sans MS"/>
              </a:rPr>
              <a:t>subprocess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  type:  annihilation  or  Compton  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scattering</a:t>
            </a:r>
            <a:r>
              <a:rPr lang="ru-RU" dirty="0" smtClean="0">
                <a:solidFill>
                  <a:srgbClr val="008000"/>
                </a:solidFill>
                <a:latin typeface="Comic Sans MS"/>
                <a:cs typeface="Comic Sans MS"/>
              </a:rPr>
              <a:t>.  =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&gt; </a:t>
            </a:r>
            <a:r>
              <a:rPr lang="en-US" dirty="0">
                <a:solidFill>
                  <a:srgbClr val="008000"/>
                </a:solidFill>
                <a:latin typeface="Comic Sans MS"/>
                <a:cs typeface="Comic Sans MS"/>
              </a:rPr>
              <a:t>QCD  dynamics  can  be  </a:t>
            </a:r>
            <a:r>
              <a:rPr lang="en-US" dirty="0" smtClean="0">
                <a:solidFill>
                  <a:srgbClr val="008000"/>
                </a:solidFill>
                <a:latin typeface="Comic Sans MS"/>
                <a:cs typeface="Comic Sans MS"/>
              </a:rPr>
              <a:t>probed.  </a:t>
            </a:r>
            <a:endParaRPr lang="ru-RU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Aim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is to  measure  all  8 coefficients  A0 -A7, which  requires   simultaneous  2D  fitting  in  (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cos</a:t>
            </a:r>
            <a:r>
              <a:rPr lang="en-US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baseline="-25000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CS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en-US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baseline="-25000" dirty="0" err="1">
                <a:solidFill>
                  <a:srgbClr val="FF0000"/>
                </a:solidFill>
                <a:latin typeface="Comic Sans MS"/>
                <a:cs typeface="Comic Sans MS"/>
              </a:rPr>
              <a:t>CS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)    parameter  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space.</a:t>
            </a:r>
            <a:endParaRPr lang="ru-RU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>
                <a:latin typeface="Comic Sans MS"/>
                <a:cs typeface="Comic Sans MS"/>
              </a:rPr>
              <a:t>May be used to compare MC generator implementations of hard </a:t>
            </a:r>
            <a:r>
              <a:rPr lang="en-US" dirty="0" smtClean="0">
                <a:latin typeface="Comic Sans MS"/>
                <a:cs typeface="Comic Sans MS"/>
              </a:rPr>
              <a:t>scatter/</a:t>
            </a:r>
            <a:r>
              <a:rPr lang="en-US" dirty="0" err="1" smtClean="0">
                <a:latin typeface="Comic Sans MS"/>
                <a:cs typeface="Comic Sans MS"/>
              </a:rPr>
              <a:t>parton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shower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>
                <a:latin typeface="Comic Sans MS"/>
                <a:cs typeface="Comic Sans MS"/>
              </a:rPr>
              <a:t>Not  explored  in  TH  papers  since  almost  20  years,  last  published  results   on  NLO  corrections  for  </a:t>
            </a:r>
            <a:r>
              <a:rPr lang="en-US" dirty="0" err="1">
                <a:latin typeface="Comic Sans MS"/>
                <a:cs typeface="Comic Sans MS"/>
              </a:rPr>
              <a:t>Tevatron</a:t>
            </a:r>
            <a:r>
              <a:rPr lang="en-US" dirty="0">
                <a:latin typeface="Comic Sans MS"/>
                <a:cs typeface="Comic Sans MS"/>
              </a:rPr>
              <a:t>  from </a:t>
            </a:r>
            <a:r>
              <a:rPr lang="en-US" dirty="0" smtClean="0">
                <a:latin typeface="Comic Sans MS"/>
                <a:cs typeface="Comic Sans MS"/>
              </a:rPr>
              <a:t>`</a:t>
            </a:r>
            <a:r>
              <a:rPr lang="en-US" dirty="0">
                <a:latin typeface="Comic Sans MS"/>
                <a:cs typeface="Comic Sans MS"/>
              </a:rPr>
              <a:t>94</a:t>
            </a:r>
            <a:r>
              <a:rPr lang="en-US" b="1" dirty="0"/>
              <a:t>.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7229" y="606023"/>
            <a:ext cx="9694332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Differential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 cross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-section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 represented  as  of  nine  </a:t>
            </a:r>
            <a:r>
              <a:rPr lang="en-US" dirty="0" err="1">
                <a:solidFill>
                  <a:srgbClr val="660066"/>
                </a:solidFill>
                <a:latin typeface="Comic Sans MS"/>
                <a:cs typeface="Comic Sans MS"/>
              </a:rPr>
              <a:t>helicity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  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cross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-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sections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  multiplied  by  harmonic  polynomials  in </a:t>
            </a:r>
            <a:r>
              <a:rPr lang="en-US" dirty="0" err="1" smtClean="0">
                <a:solidFill>
                  <a:srgbClr val="660066"/>
                </a:solidFill>
                <a:latin typeface="Lucida Grande"/>
                <a:ea typeface="Lucida Grande"/>
                <a:cs typeface="Lucida Grande"/>
              </a:rPr>
              <a:t>θ,φ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 angles  of  lepton  in  the  Collins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-</a:t>
            </a:r>
            <a:r>
              <a:rPr lang="en-US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Soper</a:t>
            </a:r>
            <a:r>
              <a:rPr lang="en-US" dirty="0" smtClean="0">
                <a:solidFill>
                  <a:srgbClr val="660066"/>
                </a:solidFill>
                <a:latin typeface="Comic Sans MS"/>
                <a:cs typeface="Comic Sans MS"/>
              </a:rPr>
              <a:t> frame:</a:t>
            </a:r>
            <a:endParaRPr lang="en-US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15960" y="1516539"/>
            <a:ext cx="1114778" cy="5610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22472" y="2215885"/>
            <a:ext cx="1114778" cy="5610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1" idx="6"/>
          </p:cNvCxnSpPr>
          <p:nvPr/>
        </p:nvCxnSpPr>
        <p:spPr>
          <a:xfrm flipV="1">
            <a:off x="8037250" y="2215885"/>
            <a:ext cx="1159931" cy="2805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250305" y="1376274"/>
            <a:ext cx="1159931" cy="2805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51622" y="1172070"/>
            <a:ext cx="109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LO term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96878" y="1846553"/>
            <a:ext cx="109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LO term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257833"/>
            <a:ext cx="37888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A3,  A4,  A5,  A6 -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 parity  conserving  </a:t>
            </a:r>
            <a:endParaRPr lang="en-US" sz="1600" dirty="0" smtClean="0">
              <a:latin typeface="Comic Sans MS"/>
              <a:cs typeface="Comic Sans MS"/>
            </a:endParaRPr>
          </a:p>
          <a:p>
            <a:r>
              <a:rPr lang="en-US" sz="1600" dirty="0" smtClean="0">
                <a:latin typeface="Comic Sans MS"/>
                <a:cs typeface="Comic Sans MS"/>
              </a:rPr>
              <a:t>A0</a:t>
            </a:r>
            <a:r>
              <a:rPr lang="en-US" sz="1600" dirty="0">
                <a:latin typeface="Comic Sans MS"/>
                <a:cs typeface="Comic Sans MS"/>
              </a:rPr>
              <a:t>,  A1,  A2,  A7  </a:t>
            </a:r>
            <a:r>
              <a:rPr lang="en-US" sz="1600" dirty="0" smtClean="0">
                <a:latin typeface="Comic Sans MS"/>
                <a:cs typeface="Comic Sans MS"/>
              </a:rPr>
              <a:t>- parity </a:t>
            </a:r>
            <a:r>
              <a:rPr lang="en-US" sz="1600" dirty="0">
                <a:latin typeface="Comic Sans MS"/>
                <a:cs typeface="Comic Sans MS"/>
              </a:rPr>
              <a:t> </a:t>
            </a:r>
            <a:r>
              <a:rPr lang="en-US" sz="1600" dirty="0" smtClean="0">
                <a:latin typeface="Comic Sans MS"/>
                <a:cs typeface="Comic Sans MS"/>
              </a:rPr>
              <a:t>violating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A4 </a:t>
            </a:r>
            <a:r>
              <a:rPr lang="en-US" sz="1600" dirty="0">
                <a:latin typeface="Comic Sans MS"/>
                <a:cs typeface="Comic Sans MS"/>
              </a:rPr>
              <a:t>  </a:t>
            </a:r>
            <a:r>
              <a:rPr lang="en-US" sz="1600" dirty="0" smtClean="0">
                <a:latin typeface="Comic Sans MS"/>
                <a:cs typeface="Comic Sans MS"/>
              </a:rPr>
              <a:t>- related to AFB</a:t>
            </a: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3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Z-boson polarization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5" y="1751732"/>
            <a:ext cx="2013181" cy="1407391"/>
          </a:xfrm>
          <a:prstGeom prst="rect">
            <a:avLst/>
          </a:prstGeom>
          <a:ln w="12700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490" y="1751732"/>
            <a:ext cx="2063323" cy="1407390"/>
          </a:xfrm>
          <a:prstGeom prst="rect">
            <a:avLst/>
          </a:prstGeom>
          <a:ln w="127000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207" y="1740528"/>
            <a:ext cx="2201557" cy="1418062"/>
          </a:xfrm>
          <a:prstGeom prst="rect">
            <a:avLst/>
          </a:prstGeom>
          <a:ln w="127000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579" y="1739339"/>
            <a:ext cx="2075729" cy="1432635"/>
          </a:xfrm>
          <a:prstGeom prst="rect">
            <a:avLst/>
          </a:prstGeom>
          <a:ln w="127000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63097" y="568779"/>
            <a:ext cx="9768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omic Sans MS"/>
                <a:cs typeface="Comic Sans MS"/>
              </a:rPr>
              <a:t>Angular </a:t>
            </a:r>
            <a:r>
              <a:rPr lang="en-US" dirty="0" smtClean="0">
                <a:latin typeface="Comic Sans MS"/>
                <a:cs typeface="Comic Sans MS"/>
              </a:rPr>
              <a:t>coefficients are not expressed by analytical formulae (</a:t>
            </a:r>
            <a:r>
              <a:rPr lang="en-US" dirty="0">
                <a:latin typeface="Comic Sans MS"/>
                <a:cs typeface="Comic Sans MS"/>
              </a:rPr>
              <a:t>usually)</a:t>
            </a:r>
            <a:r>
              <a:rPr lang="en-US" dirty="0" smtClean="0">
                <a:latin typeface="Comic Sans MS"/>
                <a:cs typeface="Comic Sans MS"/>
              </a:rPr>
              <a:t>. Some expected to be small</a:t>
            </a:r>
            <a:r>
              <a:rPr lang="en-US" dirty="0">
                <a:latin typeface="Comic Sans MS"/>
                <a:cs typeface="Comic Sans MS"/>
              </a:rPr>
              <a:t>: </a:t>
            </a:r>
            <a:r>
              <a:rPr lang="en-US" dirty="0" smtClean="0">
                <a:latin typeface="Comic Sans MS"/>
                <a:cs typeface="Comic Sans MS"/>
              </a:rPr>
              <a:t>A1,A3,A4, or close to zero</a:t>
            </a:r>
            <a:r>
              <a:rPr lang="en-US" dirty="0">
                <a:latin typeface="Comic Sans MS"/>
                <a:cs typeface="Comic Sans MS"/>
              </a:rPr>
              <a:t>: </a:t>
            </a:r>
            <a:r>
              <a:rPr lang="en-US" dirty="0" smtClean="0">
                <a:latin typeface="Comic Sans MS"/>
                <a:cs typeface="Comic Sans MS"/>
              </a:rPr>
              <a:t>A5,A6,A7.</a:t>
            </a:r>
            <a:r>
              <a:rPr lang="ru-RU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At large</a:t>
            </a:r>
            <a:r>
              <a:rPr lang="en-US" dirty="0">
                <a:latin typeface="Comic Sans MS"/>
                <a:cs typeface="Comic Sans MS"/>
              </a:rPr>
              <a:t> </a:t>
            </a:r>
            <a:r>
              <a:rPr lang="en-US" dirty="0" err="1">
                <a:latin typeface="Comic Sans MS"/>
                <a:cs typeface="Comic Sans MS"/>
              </a:rPr>
              <a:t>p</a:t>
            </a:r>
            <a:r>
              <a:rPr lang="en-US" baseline="-25000" dirty="0" err="1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, A0 and A2 grow and saturate at 1</a:t>
            </a:r>
            <a:r>
              <a:rPr lang="en-US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8769" y="3844498"/>
            <a:ext cx="7072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Only </a:t>
            </a:r>
            <a:r>
              <a:rPr lang="en-US" dirty="0" smtClean="0">
                <a:latin typeface="Comic Sans MS"/>
                <a:cs typeface="Comic Sans MS"/>
              </a:rPr>
              <a:t>A3 and A4</a:t>
            </a:r>
            <a:r>
              <a:rPr lang="en-US" dirty="0">
                <a:latin typeface="Comic Sans MS"/>
                <a:cs typeface="Comic Sans MS"/>
              </a:rPr>
              <a:t> </a:t>
            </a:r>
            <a:r>
              <a:rPr lang="en-US" dirty="0" smtClean="0">
                <a:latin typeface="Comic Sans MS"/>
                <a:cs typeface="Comic Sans MS"/>
              </a:rPr>
              <a:t>show </a:t>
            </a:r>
            <a:r>
              <a:rPr lang="en-US" dirty="0">
                <a:latin typeface="Comic Sans MS"/>
                <a:cs typeface="Comic Sans MS"/>
              </a:rPr>
              <a:t> some  dependence  on  </a:t>
            </a:r>
            <a:r>
              <a:rPr lang="en-US" dirty="0" err="1">
                <a:latin typeface="Comic Sans MS"/>
                <a:cs typeface="Comic Sans MS"/>
              </a:rPr>
              <a:t>m</a:t>
            </a:r>
            <a:r>
              <a:rPr lang="en-US" baseline="-25000" dirty="0" err="1">
                <a:latin typeface="Comic Sans MS"/>
                <a:cs typeface="Comic Sans MS"/>
              </a:rPr>
              <a:t>ll</a:t>
            </a:r>
            <a:r>
              <a:rPr lang="en-US" dirty="0">
                <a:latin typeface="Comic Sans MS"/>
                <a:cs typeface="Comic Sans MS"/>
              </a:rPr>
              <a:t>  </a:t>
            </a:r>
            <a:r>
              <a:rPr lang="en-US" dirty="0" smtClean="0">
                <a:latin typeface="Comic Sans MS"/>
                <a:cs typeface="Comic Sans MS"/>
              </a:rPr>
              <a:t>and </a:t>
            </a:r>
            <a:r>
              <a:rPr lang="en-US" dirty="0">
                <a:latin typeface="Comic Sans MS"/>
                <a:cs typeface="Comic Sans MS"/>
              </a:rPr>
              <a:t> </a:t>
            </a:r>
            <a:r>
              <a:rPr lang="en-US" dirty="0" err="1">
                <a:latin typeface="Comic Sans MS"/>
                <a:cs typeface="Comic Sans MS"/>
              </a:rPr>
              <a:t>Y</a:t>
            </a:r>
            <a:r>
              <a:rPr lang="en-US" baseline="-25000" dirty="0" err="1">
                <a:latin typeface="Comic Sans MS"/>
                <a:cs typeface="Comic Sans MS"/>
              </a:rPr>
              <a:t>ll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55" y="4395923"/>
            <a:ext cx="3128069" cy="1741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3014" y="4454537"/>
            <a:ext cx="3393831" cy="1758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3955" y="4454536"/>
            <a:ext cx="2819530" cy="20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80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Z-boson </a:t>
            </a:r>
            <a:r>
              <a:rPr lang="en-US" dirty="0" smtClean="0"/>
              <a:t>polarization: </a:t>
            </a:r>
            <a:r>
              <a:rPr lang="hu-HU" dirty="0"/>
              <a:t>a</a:t>
            </a:r>
            <a:r>
              <a:rPr lang="hu-HU" dirty="0" smtClean="0"/>
              <a:t>nalysis </a:t>
            </a:r>
            <a:r>
              <a:rPr lang="hu-HU" dirty="0"/>
              <a:t> strategy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9769" y="574749"/>
            <a:ext cx="9593891" cy="3693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Standard  data  analysis  in  the  </a:t>
            </a:r>
            <a:r>
              <a:rPr lang="en-US" dirty="0" err="1">
                <a:solidFill>
                  <a:srgbClr val="143C92"/>
                </a:solidFill>
                <a:latin typeface="Comic Sans MS"/>
                <a:cs typeface="Comic Sans MS"/>
              </a:rPr>
              <a:t>fiducial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  volume,  after  background   subtraction  and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unfolded to the particle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level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(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from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detector effects and QED FSR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:  use  Born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-level leptons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).  </a:t>
            </a:r>
            <a:endParaRPr lang="en-US" dirty="0" smtClean="0">
              <a:solidFill>
                <a:srgbClr val="143C92"/>
              </a:solidFill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Monte Carlo templates (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particle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level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)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propagated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to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the </a:t>
            </a:r>
            <a:r>
              <a:rPr lang="en-US" dirty="0" err="1" smtClean="0">
                <a:solidFill>
                  <a:srgbClr val="143C92"/>
                </a:solidFill>
                <a:latin typeface="Comic Sans MS"/>
                <a:cs typeface="Comic Sans MS"/>
              </a:rPr>
              <a:t>fiducial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 volume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;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 use reweighting to isotropic events.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</a:t>
            </a:r>
            <a:endParaRPr lang="en-US" dirty="0" smtClean="0">
              <a:solidFill>
                <a:srgbClr val="143C92"/>
              </a:solidFill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2D fit in (</a:t>
            </a:r>
            <a:r>
              <a:rPr lang="en-US" dirty="0" err="1" smtClean="0">
                <a:solidFill>
                  <a:srgbClr val="143C92"/>
                </a:solidFill>
                <a:latin typeface="Comic Sans MS"/>
                <a:cs typeface="Comic Sans MS"/>
              </a:rPr>
              <a:t>cos</a:t>
            </a:r>
            <a:r>
              <a:rPr lang="en-US" dirty="0" err="1" smtClean="0">
                <a:solidFill>
                  <a:srgbClr val="143C92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baseline="-25000" dirty="0" err="1" smtClean="0">
                <a:solidFill>
                  <a:srgbClr val="143C92"/>
                </a:solidFill>
                <a:latin typeface="Lucida Grande"/>
                <a:ea typeface="Lucida Grande"/>
                <a:cs typeface="Lucida Grande"/>
              </a:rPr>
              <a:t>CS</a:t>
            </a:r>
            <a:r>
              <a:rPr lang="en-US" dirty="0" err="1" smtClean="0">
                <a:solidFill>
                  <a:srgbClr val="143C92"/>
                </a:solidFill>
                <a:latin typeface="Comic Sans MS"/>
                <a:cs typeface="Comic Sans MS"/>
              </a:rPr>
              <a:t>,</a:t>
            </a:r>
            <a:r>
              <a:rPr lang="en-US" dirty="0" err="1" smtClean="0">
                <a:solidFill>
                  <a:srgbClr val="143C92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baseline="-25000" dirty="0" err="1" smtClean="0">
                <a:solidFill>
                  <a:srgbClr val="143C92"/>
                </a:solidFill>
                <a:latin typeface="Comic Sans MS"/>
                <a:cs typeface="Comic Sans MS"/>
              </a:rPr>
              <a:t>CS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) distributions in </a:t>
            </a:r>
            <a:r>
              <a:rPr lang="en-US" dirty="0" err="1" smtClean="0">
                <a:solidFill>
                  <a:srgbClr val="143C92"/>
                </a:solidFill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solidFill>
                  <a:srgbClr val="143C92"/>
                </a:solidFill>
                <a:latin typeface="Comic Sans MS"/>
                <a:cs typeface="Comic Sans MS"/>
              </a:rPr>
              <a:t>T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 bins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,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coefficients A0-A7 extracted from the fits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.  </a:t>
            </a:r>
            <a:endParaRPr lang="en-US" dirty="0" smtClean="0">
              <a:solidFill>
                <a:srgbClr val="143C92"/>
              </a:solidFill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Comparison of measured coefficients with different MC predictions 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and  different  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PDFs.</a:t>
            </a:r>
          </a:p>
          <a:p>
            <a:pPr marL="742867" lvl="1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Interpretation </a:t>
            </a:r>
            <a:r>
              <a:rPr lang="en-US" dirty="0">
                <a:latin typeface="Comic Sans MS"/>
                <a:cs typeface="Comic Sans MS"/>
              </a:rPr>
              <a:t> in  </a:t>
            </a:r>
            <a:r>
              <a:rPr lang="en-US" dirty="0" smtClean="0">
                <a:latin typeface="Comic Sans MS"/>
                <a:cs typeface="Comic Sans MS"/>
              </a:rPr>
              <a:t>language</a:t>
            </a:r>
            <a:r>
              <a:rPr lang="en-US" dirty="0">
                <a:latin typeface="Comic Sans MS"/>
                <a:cs typeface="Comic Sans MS"/>
              </a:rPr>
              <a:t> of </a:t>
            </a:r>
            <a:r>
              <a:rPr lang="en-US" dirty="0" smtClean="0">
                <a:latin typeface="Comic Sans MS"/>
                <a:cs typeface="Comic Sans MS"/>
              </a:rPr>
              <a:t>QCD dynamics</a:t>
            </a:r>
            <a:r>
              <a:rPr lang="en-US" dirty="0">
                <a:latin typeface="Comic Sans MS"/>
                <a:cs typeface="Comic Sans MS"/>
              </a:rPr>
              <a:t>. </a:t>
            </a:r>
            <a:endParaRPr lang="ru-RU" dirty="0">
              <a:latin typeface="Comic Sans MS"/>
              <a:cs typeface="Comic Sans MS"/>
            </a:endParaRPr>
          </a:p>
          <a:p>
            <a:pPr marL="742867" lvl="1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Relation </a:t>
            </a:r>
            <a:r>
              <a:rPr lang="en-US" dirty="0">
                <a:latin typeface="Comic Sans MS"/>
                <a:cs typeface="Comic Sans MS"/>
              </a:rPr>
              <a:t> between </a:t>
            </a:r>
            <a:r>
              <a:rPr lang="en-US" dirty="0" smtClean="0">
                <a:latin typeface="Comic Sans MS"/>
                <a:cs typeface="Comic Sans MS"/>
              </a:rPr>
              <a:t>A4 and sin</a:t>
            </a:r>
            <a:r>
              <a:rPr lang="en-US" baseline="30000" dirty="0" smtClean="0">
                <a:latin typeface="Comic Sans MS"/>
                <a:cs typeface="Comic Sans MS"/>
              </a:rPr>
              <a:t>2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baseline="-25000" dirty="0" smtClean="0">
                <a:latin typeface="Comic Sans MS"/>
                <a:cs typeface="Comic Sans MS"/>
              </a:rPr>
              <a:t>W</a:t>
            </a:r>
            <a:r>
              <a:rPr lang="en-US" dirty="0">
                <a:latin typeface="Comic Sans MS"/>
                <a:cs typeface="Comic Sans MS"/>
              </a:rPr>
              <a:t>.  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  </a:t>
            </a:r>
            <a:endParaRPr lang="en-US" dirty="0" smtClean="0">
              <a:solidFill>
                <a:srgbClr val="143C92"/>
              </a:solidFill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Prediction 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power  for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other 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observables  (e.g.  </a:t>
            </a:r>
            <a:r>
              <a:rPr lang="en-US" dirty="0" err="1">
                <a:solidFill>
                  <a:srgbClr val="143C92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*)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 At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this point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,  we  have  a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handle 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(in  principle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)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on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infinite 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order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QCD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in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 Collins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-</a:t>
            </a:r>
            <a:r>
              <a:rPr lang="en-US" dirty="0" err="1" smtClean="0">
                <a:solidFill>
                  <a:srgbClr val="143C92"/>
                </a:solidFill>
                <a:latin typeface="Comic Sans MS"/>
                <a:cs typeface="Comic Sans MS"/>
              </a:rPr>
              <a:t>Soper</a:t>
            </a:r>
            <a:r>
              <a:rPr lang="en-US" dirty="0" smtClean="0">
                <a:solidFill>
                  <a:srgbClr val="143C92"/>
                </a:solidFill>
                <a:latin typeface="Comic Sans MS"/>
                <a:cs typeface="Comic Sans MS"/>
              </a:rPr>
              <a:t> frame</a:t>
            </a:r>
            <a:r>
              <a:rPr lang="en-US" dirty="0">
                <a:solidFill>
                  <a:srgbClr val="143C92"/>
                </a:solidFill>
                <a:latin typeface="Comic Sans MS"/>
                <a:cs typeface="Comic Sans MS"/>
              </a:rPr>
              <a:t>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9" y="4388923"/>
            <a:ext cx="2673226" cy="2117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308" y="4364125"/>
            <a:ext cx="2510825" cy="21265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077" y="4204257"/>
            <a:ext cx="202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full phase-space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1026" y="4164055"/>
            <a:ext cx="247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fiducial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phase-space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597" y="4713348"/>
            <a:ext cx="4137063" cy="147732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Distributions  are  sensitive  to  the  production  sub</a:t>
            </a:r>
            <a:r>
              <a:rPr lang="en-US" dirty="0" smtClean="0">
                <a:latin typeface="Comic Sans MS"/>
                <a:cs typeface="Comic Sans MS"/>
              </a:rPr>
              <a:t>-process</a:t>
            </a:r>
            <a:r>
              <a:rPr lang="en-US" dirty="0">
                <a:latin typeface="Comic Sans MS"/>
                <a:cs typeface="Comic Sans MS"/>
              </a:rPr>
              <a:t>,  and   the  shapes  change  rapidly  with  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r>
              <a:rPr lang="en-US" baseline="30000" dirty="0" err="1" smtClean="0">
                <a:latin typeface="Comic Sans MS"/>
                <a:cs typeface="Comic Sans MS"/>
              </a:rPr>
              <a:t>Z</a:t>
            </a:r>
            <a:r>
              <a:rPr lang="en-US" dirty="0" smtClean="0">
                <a:latin typeface="Comic Sans MS"/>
                <a:cs typeface="Comic Sans MS"/>
              </a:rPr>
              <a:t>. </a:t>
            </a:r>
            <a:r>
              <a:rPr lang="en-US" dirty="0">
                <a:latin typeface="Comic Sans MS"/>
                <a:cs typeface="Comic Sans MS"/>
              </a:rPr>
              <a:t>  </a:t>
            </a:r>
            <a:r>
              <a:rPr lang="en-US" dirty="0" smtClean="0">
                <a:latin typeface="Comic Sans MS"/>
                <a:cs typeface="Comic Sans MS"/>
              </a:rPr>
              <a:t>In </a:t>
            </a:r>
            <a:r>
              <a:rPr lang="en-US" dirty="0">
                <a:latin typeface="Comic Sans MS"/>
                <a:cs typeface="Comic Sans MS"/>
              </a:rPr>
              <a:t> </a:t>
            </a:r>
            <a:r>
              <a:rPr lang="en-US" dirty="0" err="1">
                <a:latin typeface="Comic Sans MS"/>
                <a:cs typeface="Comic Sans MS"/>
              </a:rPr>
              <a:t>fiducial</a:t>
            </a:r>
            <a:r>
              <a:rPr lang="en-US" dirty="0">
                <a:latin typeface="Comic Sans MS"/>
                <a:cs typeface="Comic Sans MS"/>
              </a:rPr>
              <a:t>  volume,  the  shapes  are </a:t>
            </a:r>
            <a:r>
              <a:rPr lang="en-US" dirty="0" smtClean="0">
                <a:latin typeface="Comic Sans MS"/>
                <a:cs typeface="Comic Sans MS"/>
              </a:rPr>
              <a:t>dominated </a:t>
            </a:r>
            <a:r>
              <a:rPr lang="en-US" dirty="0">
                <a:latin typeface="Comic Sans MS"/>
                <a:cs typeface="Comic Sans MS"/>
              </a:rPr>
              <a:t> by  kinematic   </a:t>
            </a:r>
            <a:r>
              <a:rPr lang="en-US" dirty="0" smtClean="0">
                <a:latin typeface="Comic Sans MS"/>
                <a:cs typeface="Comic Sans MS"/>
              </a:rPr>
              <a:t>effects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1242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Z-boson </a:t>
            </a:r>
            <a:r>
              <a:rPr lang="en-US" dirty="0" smtClean="0"/>
              <a:t>polarization: QCD background estimation</a:t>
            </a:r>
            <a:endParaRPr lang="en-US" dirty="0"/>
          </a:p>
        </p:txBody>
      </p:sp>
      <p:pic>
        <p:nvPicPr>
          <p:cNvPr id="6" name="Picture 5" descr="pT_sgnsherpa_bkgstack_tmplsscut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" y="551218"/>
            <a:ext cx="2786296" cy="2907845"/>
          </a:xfrm>
          <a:prstGeom prst="rect">
            <a:avLst/>
          </a:prstGeom>
        </p:spPr>
      </p:pic>
      <p:pic>
        <p:nvPicPr>
          <p:cNvPr id="7" name="Picture 6" descr="yz_sgnsherpa_bkgstack_tmplsscut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30" y="592183"/>
            <a:ext cx="2845306" cy="2969430"/>
          </a:xfrm>
          <a:prstGeom prst="rect">
            <a:avLst/>
          </a:prstGeom>
        </p:spPr>
      </p:pic>
      <p:pic>
        <p:nvPicPr>
          <p:cNvPr id="8" name="Picture 7" descr="mz_sgnsherpa_bkgstack_tmplsscut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73" y="592183"/>
            <a:ext cx="2798094" cy="2920159"/>
          </a:xfrm>
          <a:prstGeom prst="rect">
            <a:avLst/>
          </a:prstGeom>
        </p:spPr>
      </p:pic>
      <p:pic>
        <p:nvPicPr>
          <p:cNvPr id="9" name="Picture 8" descr="cos_sgnsherpa_bkgstack_tmplsscut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" y="3487042"/>
            <a:ext cx="2889778" cy="3015842"/>
          </a:xfrm>
          <a:prstGeom prst="rect">
            <a:avLst/>
          </a:prstGeom>
        </p:spPr>
      </p:pic>
      <p:pic>
        <p:nvPicPr>
          <p:cNvPr id="10" name="Picture 9" descr="phi_sgnsherpa_bkgstack_tmplsscut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21" y="3512342"/>
            <a:ext cx="2865536" cy="2990542"/>
          </a:xfrm>
          <a:prstGeom prst="rect">
            <a:avLst/>
          </a:prstGeom>
        </p:spPr>
      </p:pic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6035600" y="3741851"/>
            <a:ext cx="3771993" cy="2308324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:</a:t>
            </a:r>
            <a:endParaRPr lang="en-US" dirty="0" smtClean="0">
              <a:solidFill>
                <a:srgbClr val="FFFF00"/>
              </a:solidFill>
              <a:latin typeface="Comic Sans MS" charset="0"/>
              <a:cs typeface="Comic Sans MS" charset="0"/>
            </a:endParaRPr>
          </a:p>
          <a:p>
            <a:pPr marL="269875" indent="-269875">
              <a:buFont typeface="Arial" charset="0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muon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 channel analysis: cut flow, QCD bkg. estimation, unfolding, closure for unfolding,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reweightnig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reco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 to data, template from different MC and fit in 2D space  to extract coefficients</a:t>
            </a:r>
            <a:endParaRPr lang="en-US" dirty="0">
              <a:solidFill>
                <a:srgbClr val="FFFF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TRT detector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47" y="748556"/>
            <a:ext cx="3910277" cy="2598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84" y="748556"/>
            <a:ext cx="3712917" cy="2598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58" y="4822037"/>
            <a:ext cx="2206414" cy="16596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4848" y="3597866"/>
            <a:ext cx="35292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omic Sans MS"/>
                <a:cs typeface="Comic Sans MS"/>
              </a:rPr>
              <a:t>Фотография одной из трубок для подачи газовой смеси в детектор </a:t>
            </a:r>
            <a:r>
              <a:rPr lang="en-US" sz="1400" dirty="0">
                <a:latin typeface="Comic Sans MS"/>
                <a:cs typeface="Comic Sans MS"/>
              </a:rPr>
              <a:t>TRT</a:t>
            </a:r>
            <a:r>
              <a:rPr lang="ru-RU" sz="1400" dirty="0">
                <a:latin typeface="Comic Sans MS"/>
                <a:cs typeface="Comic Sans MS"/>
              </a:rPr>
              <a:t>, сделанная с помощью эндоскопа, на которой видно ее повреждения в месте изгиба под воздействием озона.</a:t>
            </a:r>
            <a:r>
              <a:rPr lang="en-US" sz="1400" dirty="0"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116" y="4422767"/>
            <a:ext cx="3084820" cy="20951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75124" y="4114990"/>
            <a:ext cx="17107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smtClean="0">
                <a:latin typeface="Comic Sans MS"/>
                <a:cs typeface="Comic Sans MS"/>
              </a:rPr>
              <a:t>TR  ratio </a:t>
            </a:r>
            <a:r>
              <a:rPr lang="en-GB" sz="1400" i="1" dirty="0" err="1" smtClean="0">
                <a:latin typeface="Comic Sans MS"/>
                <a:cs typeface="Comic Sans MS"/>
              </a:rPr>
              <a:t>vs</a:t>
            </a:r>
            <a:r>
              <a:rPr lang="en-GB" sz="1400" i="1" dirty="0" smtClean="0">
                <a:latin typeface="Comic Sans MS"/>
                <a:cs typeface="Comic Sans MS"/>
              </a:rPr>
              <a:t> # run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7132945" y="4597991"/>
            <a:ext cx="2627023" cy="1477328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:</a:t>
            </a: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repairing of TRT detector;</a:t>
            </a: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TRT s/w development</a:t>
            </a:r>
            <a:endParaRPr lang="en-US" dirty="0">
              <a:solidFill>
                <a:srgbClr val="FFFF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8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  shutdown LS1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4" y="1365456"/>
            <a:ext cx="5958918" cy="4833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0578" y="680600"/>
            <a:ext cx="9192323" cy="646331"/>
          </a:xfrm>
          <a:prstGeom prst="rect">
            <a:avLst/>
          </a:prstGeom>
          <a:solidFill>
            <a:srgbClr val="D00D0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omic Sans MS"/>
                <a:cs typeface="Comic Sans MS"/>
              </a:rPr>
              <a:t>LHC back for physics in April 2015 with </a:t>
            </a:r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most probably 13 </a:t>
            </a:r>
            <a:r>
              <a:rPr lang="en-US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TeV</a:t>
            </a:r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  <a:r>
              <a:rPr lang="en-US" b="1" dirty="0">
                <a:solidFill>
                  <a:srgbClr val="FFFF00"/>
                </a:solidFill>
                <a:latin typeface="Comic Sans MS"/>
                <a:cs typeface="Comic Sans MS"/>
              </a:rPr>
              <a:t>i.e. 1.6 times </a:t>
            </a:r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enlarged energy</a:t>
            </a:r>
            <a:endParaRPr lang="en-US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3401" y="2060195"/>
            <a:ext cx="3673567" cy="2862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ATLAS LS1 activities: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latin typeface="Comic Sans MS"/>
                <a:cs typeface="Comic Sans MS"/>
              </a:rPr>
              <a:t>repair and revision of all ATLAS sub-systems. 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latin typeface="Comic Sans MS"/>
                <a:cs typeface="Comic Sans MS"/>
              </a:rPr>
              <a:t>installation of the Pixel IBL.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dirty="0" smtClean="0">
                <a:latin typeface="Comic Sans MS"/>
                <a:cs typeface="Comic Sans MS"/>
              </a:rPr>
              <a:t>nalysis of data accumulated during RUN-I.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latin typeface="Comic Sans MS"/>
                <a:cs typeface="Comic Sans MS"/>
              </a:rPr>
              <a:t>Preparation for the </a:t>
            </a:r>
            <a:r>
              <a:rPr lang="en-US" dirty="0">
                <a:latin typeface="Comic Sans MS"/>
                <a:cs typeface="Comic Sans MS"/>
              </a:rPr>
              <a:t>ATLAS detector </a:t>
            </a:r>
            <a:r>
              <a:rPr lang="en-US" dirty="0" smtClean="0">
                <a:latin typeface="Comic Sans MS"/>
                <a:cs typeface="Comic Sans MS"/>
              </a:rPr>
              <a:t>upgrade in Phase-I  (2018).</a:t>
            </a:r>
          </a:p>
        </p:txBody>
      </p:sp>
    </p:spTree>
    <p:extLst>
      <p:ext uri="{BB962C8B-B14F-4D97-AF65-F5344CB8AC3E}">
        <p14:creationId xmlns:p14="http://schemas.microsoft.com/office/powerpoint/2010/main" val="194446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Comic Sans MS"/>
              </a:rPr>
              <a:t>Pixel </a:t>
            </a:r>
            <a:r>
              <a:rPr lang="en-US" dirty="0" smtClean="0">
                <a:cs typeface="Comic Sans MS"/>
              </a:rPr>
              <a:t>New Service </a:t>
            </a:r>
            <a:r>
              <a:rPr lang="en-US" dirty="0">
                <a:cs typeface="Comic Sans MS"/>
              </a:rPr>
              <a:t>Quarter Panels </a:t>
            </a:r>
            <a:r>
              <a:rPr lang="en-US" dirty="0" smtClean="0">
                <a:cs typeface="Comic Sans MS"/>
              </a:rPr>
              <a:t>(</a:t>
            </a:r>
            <a:r>
              <a:rPr lang="en-US" dirty="0" err="1" smtClean="0">
                <a:cs typeface="Comic Sans MS"/>
              </a:rPr>
              <a:t>nSQP</a:t>
            </a:r>
            <a:r>
              <a:rPr lang="en-US" dirty="0" smtClean="0">
                <a:cs typeface="Comic Sans MS"/>
              </a:rPr>
              <a:t>) and IBL</a:t>
            </a:r>
            <a:endParaRPr lang="en-US" dirty="0">
              <a:cs typeface="Comic Sans MS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0" y="631760"/>
            <a:ext cx="36576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940832" y="631760"/>
            <a:ext cx="5946135" cy="132343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600" dirty="0">
                <a:latin typeface="Comic Sans MS" charset="0"/>
                <a:cs typeface="Comic Sans MS" charset="0"/>
              </a:rPr>
              <a:t>Transfer services from outside world to pixel detectors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Comic Sans MS" charset="0"/>
                <a:cs typeface="Comic Sans MS" charset="0"/>
              </a:rPr>
              <a:t>Problematic </a:t>
            </a:r>
            <a:r>
              <a:rPr lang="en-US" sz="1600" dirty="0" err="1">
                <a:latin typeface="Comic Sans MS" charset="0"/>
                <a:cs typeface="Comic Sans MS" charset="0"/>
              </a:rPr>
              <a:t>opto</a:t>
            </a:r>
            <a:r>
              <a:rPr lang="en-US" sz="1600" dirty="0">
                <a:latin typeface="Comic Sans MS" charset="0"/>
                <a:cs typeface="Comic Sans MS" charset="0"/>
              </a:rPr>
              <a:t>-couplers on SQP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latin typeface="Comic Sans MS" charset="0"/>
                <a:cs typeface="Comic Sans MS" charset="0"/>
              </a:rPr>
              <a:t>To replace these need new infrastructure and electronics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latin typeface="Comic Sans MS" charset="0"/>
                <a:cs typeface="Comic Sans MS" charset="0"/>
              </a:rPr>
              <a:t>New </a:t>
            </a:r>
            <a:r>
              <a:rPr lang="en-US" sz="1600" dirty="0">
                <a:latin typeface="Comic Sans MS" charset="0"/>
                <a:cs typeface="Comic Sans MS" charset="0"/>
              </a:rPr>
              <a:t>electronics will allow greater readout bandwidth for &gt; 10</a:t>
            </a:r>
            <a:r>
              <a:rPr lang="en-US" sz="1600" baseline="30000" dirty="0">
                <a:latin typeface="Comic Sans MS" charset="0"/>
                <a:cs typeface="Comic Sans MS" charset="0"/>
              </a:rPr>
              <a:t>34</a:t>
            </a:r>
            <a:r>
              <a:rPr lang="en-US" sz="1600" dirty="0">
                <a:latin typeface="Comic Sans MS" charset="0"/>
                <a:cs typeface="Comic Sans MS" charset="0"/>
              </a:rPr>
              <a:t> </a:t>
            </a:r>
            <a:r>
              <a:rPr lang="en-US" sz="1600" dirty="0" smtClean="0">
                <a:latin typeface="Comic Sans MS" charset="0"/>
                <a:cs typeface="Comic Sans MS" charset="0"/>
              </a:rPr>
              <a:t>operation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" y="3457640"/>
            <a:ext cx="3911093" cy="2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875" y="3965867"/>
            <a:ext cx="3157108" cy="2536636"/>
          </a:xfrm>
          <a:prstGeom prst="rect">
            <a:avLst/>
          </a:prstGeom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3940832" y="2054867"/>
            <a:ext cx="5946134" cy="1754327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:</a:t>
            </a: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creation and assembly cables for the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nSQP</a:t>
            </a:r>
            <a:r>
              <a:rPr lang="en-US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(technicians </a:t>
            </a:r>
            <a:r>
              <a:rPr lang="en-US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and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engineers);</a:t>
            </a: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installation of cables and temperature sensors for the Pixel evaporative cooling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systev</a:t>
            </a:r>
            <a:endParaRPr lang="en-US" dirty="0" smtClean="0">
              <a:solidFill>
                <a:srgbClr val="FFFF00"/>
              </a:solidFill>
              <a:latin typeface="Comic Sans MS" charset="0"/>
              <a:cs typeface="Comic Sans MS" charset="0"/>
            </a:endParaRP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 s/w developing for the Pixel DCS.</a:t>
            </a:r>
            <a:endParaRPr lang="en-US" dirty="0">
              <a:solidFill>
                <a:srgbClr val="FFFF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85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TDAQ/DCS</a:t>
            </a:r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163369" y="944727"/>
            <a:ext cx="4343400" cy="251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21240"/>
          <a:lstStyle>
            <a:lvl1pPr marL="430213" indent="-323850"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SzPct val="45000"/>
              <a:buFont typeface="Wingdings" charset="0"/>
              <a:buChar char=""/>
            </a:pP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Software development of the system of control, configuration and monitoring of ATLAS DAQ – 4 new versions have been issued.</a:t>
            </a:r>
            <a:endParaRPr lang="en-US" sz="14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>
              <a:spcBef>
                <a:spcPct val="20000"/>
              </a:spcBef>
              <a:buSzPct val="45000"/>
              <a:buFont typeface="Wingdings" charset="0"/>
              <a:buChar char=""/>
            </a:pP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Improvement of web interface of the “Shifter Assistant” system for the expert support of operational control of DAQ and detectors.</a:t>
            </a:r>
            <a:endParaRPr lang="en-US" sz="14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>
              <a:spcBef>
                <a:spcPct val="20000"/>
              </a:spcBef>
              <a:buSzPct val="45000"/>
              <a:buFont typeface="Wingdings" charset="0"/>
              <a:buChar char=""/>
            </a:pPr>
            <a:r>
              <a:rPr lang="en-US" sz="1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Development </a:t>
            </a: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of new tools of archiving and graphical representation of operational monitoring information.</a:t>
            </a:r>
            <a:endParaRPr lang="en-US" sz="14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07010" y="2538002"/>
            <a:ext cx="4419600" cy="3117989"/>
          </a:xfrm>
          <a:prstGeom prst="rect">
            <a:avLst/>
          </a:prstGeom>
          <a:solidFill>
            <a:srgbClr val="FFFEB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>
            <a:lvl1pPr marL="342900" indent="-342900" defTabSz="100806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268288" indent="-184150" defTabSz="100806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100806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68288" indent="-184150" defTabSz="100806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352425" indent="-84138" defTabSz="100806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809625" indent="-84138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266825" indent="-84138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724025" indent="-84138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181225" indent="-84138" defTabSz="1008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0"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Upgrade computers, operating systems and base SCADA system of central DCS (11 PC)</a:t>
            </a:r>
          </a:p>
          <a:p>
            <a:pPr lvl="1" eaLnBrk="0"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Development, testing and put 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in production of </a:t>
            </a: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new </a:t>
            </a:r>
            <a:r>
              <a:rPr lang="en-US" sz="1400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CANOpen</a:t>
            </a: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OPC server in advanced standard OPC UA. </a:t>
            </a:r>
          </a:p>
          <a:p>
            <a:pPr lvl="1" eaLnBrk="0"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Upgrade 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and improvements of:</a:t>
            </a:r>
          </a:p>
          <a:p>
            <a:pPr lvl="4" eaLnBrk="0">
              <a:buFont typeface="Calibri" charset="0"/>
              <a:buChar char="–"/>
            </a:pPr>
            <a:r>
              <a:rPr lang="en-US" sz="1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Rack Control system,</a:t>
            </a:r>
          </a:p>
          <a:p>
            <a:pPr lvl="4" eaLnBrk="0">
              <a:buFont typeface="Calibri" charset="0"/>
              <a:buChar char="–"/>
            </a:pPr>
            <a:r>
              <a:rPr lang="en-US" sz="1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DCS Access Control (including remote access),</a:t>
            </a:r>
          </a:p>
          <a:p>
            <a:pPr lvl="4" eaLnBrk="0">
              <a:buFont typeface="Calibri" charset="0"/>
              <a:buChar char="–"/>
            </a:pPr>
            <a:r>
              <a:rPr lang="en-US" sz="1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ATLAS – LHC </a:t>
            </a: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Communication</a:t>
            </a:r>
          </a:p>
          <a:p>
            <a:pPr lvl="4" eaLnBrk="0">
              <a:buFont typeface="Calibri" charset="0"/>
              <a:buChar char="–"/>
            </a:pP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Interface to Condition Database</a:t>
            </a:r>
          </a:p>
          <a:p>
            <a:pPr lvl="4" eaLnBrk="0">
              <a:buFont typeface="Calibri" charset="0"/>
              <a:buChar char="–"/>
            </a:pP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Calorimeters’ Cooling package</a:t>
            </a:r>
          </a:p>
          <a:p>
            <a:pPr marL="268287" lvl="4" indent="0" eaLnBrk="0"/>
            <a:endParaRPr lang="en-US" sz="14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lvl="3" eaLnBrk="0">
              <a:buFont typeface="Arial" charset="0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DCS 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Expert on-call (7/7,24/24) </a:t>
            </a:r>
            <a:r>
              <a:rPr lang="en-US" sz="14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 &gt; 20 weeks</a:t>
            </a:r>
            <a:r>
              <a:rPr lang="en-US" sz="1400" dirty="0" smtClean="0">
                <a:solidFill>
                  <a:srgbClr val="0000FF"/>
                </a:solidFill>
                <a:latin typeface="Arial" charset="0"/>
              </a:rPr>
              <a:t>.</a:t>
            </a:r>
            <a:endParaRPr lang="ru-RU" sz="14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5349875" y="594062"/>
            <a:ext cx="3636054" cy="369332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 to TDAQ:</a:t>
            </a:r>
            <a:endParaRPr lang="en-US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862954" y="2201609"/>
            <a:ext cx="3276600" cy="369888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to DCS:</a:t>
            </a:r>
            <a:endParaRPr lang="en-US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49910" y="989999"/>
            <a:ext cx="3733800" cy="584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ru-RU" sz="1600" dirty="0">
                <a:latin typeface="Comic Sans MS" charset="0"/>
                <a:cs typeface="Comic Sans MS" charset="0"/>
              </a:rPr>
              <a:t>Отдел информационных технологий  проф. Рябов Ю.Ф.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  <p:pic>
        <p:nvPicPr>
          <p:cNvPr id="18" name="Picture 3" descr="splunk-pbeast_DAQ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883" y="4370711"/>
            <a:ext cx="3919885" cy="21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5890199" y="3553704"/>
            <a:ext cx="3084007" cy="83099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Comic Sans MS" charset="0"/>
                <a:cs typeface="Comic Sans MS" charset="0"/>
              </a:rPr>
              <a:t>Scheme of archiving &amp; representation of data of TDAQ operational monitoring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32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 модернизации (</a:t>
            </a:r>
            <a:r>
              <a:rPr lang="en-US" dirty="0" smtClean="0"/>
              <a:t>upgrade</a:t>
            </a:r>
            <a:r>
              <a:rPr lang="ru-RU" dirty="0" smtClean="0"/>
              <a:t>) </a:t>
            </a:r>
            <a:r>
              <a:rPr lang="en-US" dirty="0" smtClean="0"/>
              <a:t>LHC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7709" y="582290"/>
            <a:ext cx="8685965" cy="5714462"/>
            <a:chOff x="599281" y="885825"/>
            <a:chExt cx="9601200" cy="6301782"/>
          </a:xfrm>
        </p:grpSpPr>
        <p:grpSp>
          <p:nvGrpSpPr>
            <p:cNvPr id="28" name="Group 27"/>
            <p:cNvGrpSpPr/>
            <p:nvPr/>
          </p:nvGrpSpPr>
          <p:grpSpPr>
            <a:xfrm>
              <a:off x="599281" y="885825"/>
              <a:ext cx="9601200" cy="6301782"/>
              <a:chOff x="599281" y="885825"/>
              <a:chExt cx="9601200" cy="6301782"/>
            </a:xfrm>
          </p:grpSpPr>
          <p:pic>
            <p:nvPicPr>
              <p:cNvPr id="44" name="Picture 43" descr="Screen shot 2011-09-18 at 8.05.36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81" y="885825"/>
                <a:ext cx="9601200" cy="6301782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6466681" y="5698093"/>
                <a:ext cx="914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?</a:t>
                </a:r>
                <a:r>
                  <a:rPr lang="en-US" sz="1600" dirty="0">
                    <a:solidFill>
                      <a:prstClr val="black"/>
                    </a:solidFill>
                    <a:latin typeface="Helvetica"/>
                    <a:ea typeface="+mn-ea"/>
                    <a:cs typeface="Helvetica"/>
                  </a:rPr>
                  <a:t>, IR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714081" y="1724025"/>
                <a:ext cx="3048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sz="160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672800" y="1793427"/>
                <a:ext cx="533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4x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171281" y="49244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Helvetica"/>
                </a:rPr>
                <a:t>, bunch spacing 25 ns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981281" y="2254448"/>
              <a:ext cx="1066800" cy="50911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~20-25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-1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981281" y="4010025"/>
              <a:ext cx="1143000" cy="50911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~75-100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-1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33681" y="5454847"/>
              <a:ext cx="914400" cy="50911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~350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-1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52281" y="35528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bunch spacing 25 ns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85681" y="1781115"/>
              <a:ext cx="25908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Helvetica"/>
                </a:rPr>
                <a:t>, bunch spacing 50 ns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09481" y="2028825"/>
              <a:ext cx="762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16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75681" y="2619315"/>
              <a:ext cx="4648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Go to design energy, nominal luminosity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75681" y="4314825"/>
              <a:ext cx="6858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Injector and LHC Phase-1 upgrade to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ultimate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design luminosity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75681" y="5686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HL-LHC Phase-2 upgrade, IR, crab cavities?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51881" y="6505515"/>
              <a:ext cx="5791199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√</a:t>
              </a:r>
              <a:r>
                <a:rPr lang="en-US" sz="1700" dirty="0" smtClean="0">
                  <a:solidFill>
                    <a:prstClr val="black"/>
                  </a:solidFill>
                  <a:latin typeface="Symbol" pitchFamily="18" charset="2"/>
                  <a:cs typeface="Times New Roman"/>
                  <a:sym typeface="Symbol"/>
                </a:rPr>
                <a:t>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s=14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TeV, L=5x10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luminosity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leveling</a:t>
              </a:r>
              <a:endParaRPr lang="en-US" sz="17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51881" y="4924425"/>
              <a:ext cx="5791199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√</a:t>
              </a:r>
              <a:r>
                <a:rPr lang="en-US" sz="1700" dirty="0" smtClean="0">
                  <a:solidFill>
                    <a:prstClr val="black"/>
                  </a:solidFill>
                  <a:latin typeface="Symbol" pitchFamily="18" charset="2"/>
                  <a:cs typeface="Times New Roman"/>
                  <a:sym typeface="Symbol"/>
                </a:rPr>
                <a:t>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s=14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TeV, L~2x10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bunch spacing 25 ns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351880" y="3552825"/>
              <a:ext cx="5791199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√</a:t>
              </a:r>
              <a:r>
                <a:rPr lang="en-US" sz="1700" dirty="0" smtClean="0">
                  <a:solidFill>
                    <a:prstClr val="black"/>
                  </a:solidFill>
                  <a:latin typeface="Symbol" pitchFamily="18" charset="2"/>
                  <a:cs typeface="Times New Roman"/>
                  <a:sym typeface="Symbol"/>
                </a:rPr>
                <a:t>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s=13~14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TeV, L~1x10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bunch spacing 25 ns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51881" y="1800225"/>
              <a:ext cx="6096000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√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s=7~8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TeV, L=6x10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33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bunch spacing 50 ns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75681" y="1114425"/>
              <a:ext cx="6096000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298712" indent="-298712">
                <a:buFont typeface="Wingdings" charset="2"/>
                <a:buChar char="²"/>
              </a:pP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LHC startup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</a:t>
              </a:r>
              <a:r>
                <a:rPr lang="en-US" sz="1600" dirty="0">
                  <a:sym typeface="Symbol"/>
                </a:rPr>
                <a:t> </a:t>
              </a:r>
              <a:r>
                <a:rPr lang="en-US" sz="1600" dirty="0" smtClean="0"/>
                <a:t>√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= 900 GeV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62684" y="6092698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Towards to High Energy LHC  (HE-LHC) -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√s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=33 </a:t>
            </a:r>
            <a:r>
              <a:rPr lang="en-US" b="1" dirty="0" err="1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9" name="Alternate Process 48"/>
          <p:cNvSpPr/>
          <p:nvPr/>
        </p:nvSpPr>
        <p:spPr>
          <a:xfrm>
            <a:off x="1882865" y="1736505"/>
            <a:ext cx="5760640" cy="405045"/>
          </a:xfrm>
          <a:prstGeom prst="flowChartAlternateProcess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rgbClr val="FF0000"/>
                </a:solidFill>
              </a:rPr>
              <a:t>Peak luminosity observed in ATLAS in 2012 - 7.7 10</a:t>
            </a:r>
            <a:r>
              <a:rPr lang="en-US" i="1" baseline="30000" dirty="0">
                <a:solidFill>
                  <a:srgbClr val="FF0000"/>
                </a:solidFill>
              </a:rPr>
              <a:t>33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cm</a:t>
            </a:r>
            <a:r>
              <a:rPr lang="en-US" i="1" baseline="30000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s</a:t>
            </a:r>
            <a:r>
              <a:rPr lang="en-US" i="1" baseline="30000" dirty="0">
                <a:solidFill>
                  <a:srgbClr val="FF0000"/>
                </a:solidFill>
              </a:rPr>
              <a:t>-</a:t>
            </a:r>
            <a:r>
              <a:rPr lang="en-US" baseline="30000" dirty="0">
                <a:solidFill>
                  <a:srgbClr val="FF0000"/>
                </a:solidFill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607140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PNPI @ ATLAS upgrade – Phase I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3459" y="630328"/>
            <a:ext cx="5336207" cy="436614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838" indent="-342838" algn="l" defTabSz="457117" rtl="0" eaLnBrk="1" latinLnBrk="0" hangingPunct="1">
              <a:spcBef>
                <a:spcPct val="20000"/>
              </a:spcBef>
              <a:buSzPct val="80000"/>
              <a:buFont typeface="Wingdings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6" indent="-285699" algn="l" defTabSz="457117" rtl="0" eaLnBrk="1" latinLnBrk="0" hangingPunct="1">
              <a:spcBef>
                <a:spcPct val="20000"/>
              </a:spcBef>
              <a:buSzPct val="7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94" indent="-228559" algn="l" defTabSz="45711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11" indent="-228559" algn="l" defTabSz="45711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29" indent="-228559" algn="l" defTabSz="45711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47" indent="-228559" algn="l" defTabSz="45711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64" indent="-228559" algn="l" defTabSz="45711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82" indent="-228559" algn="l" defTabSz="45711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99" indent="-228559" algn="l" defTabSz="45711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Новые детекторы в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NSW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должны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  <a:endParaRPr lang="en-GB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выдерживать загрузки до 15 кГц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/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см</a:t>
            </a:r>
            <a:r>
              <a:rPr lang="en-GB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endParaRPr lang="ru-RU" baseline="30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On-line (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триггер)</a:t>
            </a:r>
          </a:p>
          <a:p>
            <a:pPr lvl="1"/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Эффективность 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99% </a:t>
            </a:r>
            <a:endParaRPr lang="ru-RU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lvl="1"/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Обеспечить набор измерений 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с точностями  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R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~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100 мкм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, </a:t>
            </a:r>
            <a:r>
              <a:rPr lang="en-GB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Symbol"/>
              </a:rPr>
              <a:t>φ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~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2-3 мрад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dθ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~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1 мрад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;</a:t>
            </a:r>
            <a:endParaRPr lang="ru-RU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Off-line 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реконструкция</a:t>
            </a:r>
            <a:endParaRPr lang="en-GB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lvl="1"/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обеспечивать трековое разрешение </a:t>
            </a:r>
            <a:r>
              <a:rPr lang="ru-RU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≈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60 мкм в плоскости 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R-</a:t>
            </a:r>
            <a:r>
              <a:rPr lang="en-GB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Symbol"/>
              </a:rPr>
              <a:t>φ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;</a:t>
            </a:r>
          </a:p>
          <a:p>
            <a:pPr lvl="1"/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угловое разрешение </a:t>
            </a:r>
            <a:r>
              <a:rPr lang="ru-RU" dirty="0" smtClean="0">
                <a:solidFill>
                  <a:srgbClr val="FF0000"/>
                </a:solidFill>
                <a:latin typeface="Comic Sans MS"/>
                <a:ea typeface="ＭＳ ゴシック"/>
                <a:cs typeface="Comic Sans MS"/>
              </a:rPr>
              <a:t>≈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0.3 мрад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;</a:t>
            </a:r>
            <a:endParaRPr lang="en-GB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lvl="1"/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эффективность восстановления сегмента трека не хуже 97%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;</a:t>
            </a:r>
            <a:endParaRPr lang="ru-RU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lvl="1"/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сохранять работоспособность до 1 К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/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см</a:t>
            </a:r>
            <a:r>
              <a:rPr lang="en-GB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накопленной дозы облучения (предполагая 10 лет работы в условиях </a:t>
            </a:r>
            <a:r>
              <a:rPr lang="en-GB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sLHC</a:t>
            </a:r>
            <a:r>
              <a:rPr lang="en-GB" dirty="0" smtClean="0">
                <a:solidFill>
                  <a:srgbClr val="FF0000"/>
                </a:solidFill>
                <a:latin typeface="Comic Sans MS"/>
                <a:cs typeface="Comic Sans MS"/>
              </a:rPr>
              <a:t>).</a:t>
            </a:r>
          </a:p>
          <a:p>
            <a:pPr marL="457200" lvl="1" indent="0">
              <a:buFont typeface="Wingdings" charset="2"/>
              <a:buNone/>
            </a:pPr>
            <a:endParaRPr lang="ru-RU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0" indent="0">
              <a:buFont typeface="Wingdings" charset="2"/>
              <a:buNone/>
            </a:pPr>
            <a:r>
              <a:rPr lang="ru-RU" dirty="0" smtClean="0">
                <a:solidFill>
                  <a:srgbClr val="1A28DD"/>
                </a:solidFill>
                <a:latin typeface="Comic Sans MS"/>
                <a:cs typeface="Comic Sans MS"/>
              </a:rPr>
              <a:t>В качестве новых детекторов были выбраны</a:t>
            </a:r>
            <a:r>
              <a:rPr lang="en-US" dirty="0" smtClean="0">
                <a:solidFill>
                  <a:srgbClr val="1A28DD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GB" dirty="0" smtClean="0">
                <a:solidFill>
                  <a:srgbClr val="1A28DD"/>
                </a:solidFill>
                <a:latin typeface="Comic Sans MS"/>
                <a:cs typeface="Comic Sans MS"/>
              </a:rPr>
              <a:t>TGC </a:t>
            </a:r>
            <a:r>
              <a:rPr lang="ru-RU" dirty="0" smtClean="0">
                <a:solidFill>
                  <a:srgbClr val="1A28DD"/>
                </a:solidFill>
                <a:latin typeface="Comic Sans MS"/>
                <a:cs typeface="Comic Sans MS"/>
              </a:rPr>
              <a:t>камеры хорошо</a:t>
            </a:r>
            <a:r>
              <a:rPr lang="en-US" dirty="0" smtClean="0">
                <a:solidFill>
                  <a:srgbClr val="1A28DD"/>
                </a:solidFill>
                <a:latin typeface="Comic Sans MS"/>
                <a:cs typeface="Comic Sans MS"/>
              </a:rPr>
              <a:t>,</a:t>
            </a:r>
            <a:r>
              <a:rPr lang="ru-RU" dirty="0" smtClean="0">
                <a:solidFill>
                  <a:srgbClr val="1A28DD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1A28DD"/>
                </a:solidFill>
                <a:latin typeface="Comic Sans MS"/>
                <a:cs typeface="Comic Sans MS"/>
              </a:rPr>
              <a:t> </a:t>
            </a:r>
            <a:r>
              <a:rPr lang="ru-RU" dirty="0" smtClean="0">
                <a:solidFill>
                  <a:srgbClr val="1A28DD"/>
                </a:solidFill>
                <a:latin typeface="Comic Sans MS"/>
                <a:cs typeface="Comic Sans MS"/>
              </a:rPr>
              <a:t>зарекомендовавшие себя в эксперименте </a:t>
            </a:r>
            <a:r>
              <a:rPr lang="en-GB" dirty="0" smtClean="0">
                <a:solidFill>
                  <a:srgbClr val="1A28DD"/>
                </a:solidFill>
                <a:latin typeface="Comic Sans MS"/>
                <a:cs typeface="Comic Sans MS"/>
              </a:rPr>
              <a:t>ATLAS;</a:t>
            </a:r>
          </a:p>
          <a:p>
            <a:r>
              <a:rPr lang="ru-RU" dirty="0" smtClean="0">
                <a:solidFill>
                  <a:srgbClr val="1A28DD"/>
                </a:solidFill>
                <a:latin typeface="Comic Sans MS"/>
                <a:cs typeface="Comic Sans MS"/>
              </a:rPr>
              <a:t>новая  технология  </a:t>
            </a:r>
            <a:r>
              <a:rPr lang="en-GB" dirty="0" smtClean="0">
                <a:solidFill>
                  <a:srgbClr val="1A28DD"/>
                </a:solidFill>
                <a:latin typeface="Comic Sans MS"/>
                <a:cs typeface="Comic Sans MS"/>
              </a:rPr>
              <a:t>MM (</a:t>
            </a:r>
            <a:r>
              <a:rPr lang="en-US" dirty="0" smtClean="0">
                <a:solidFill>
                  <a:srgbClr val="1A28DD"/>
                </a:solidFill>
                <a:latin typeface="Comic Sans MS"/>
                <a:cs typeface="Comic Sans MS"/>
              </a:rPr>
              <a:t>Micro </a:t>
            </a:r>
            <a:r>
              <a:rPr lang="en-US" dirty="0" err="1" smtClean="0">
                <a:solidFill>
                  <a:srgbClr val="1A28DD"/>
                </a:solidFill>
                <a:latin typeface="Comic Sans MS"/>
                <a:cs typeface="Comic Sans MS"/>
              </a:rPr>
              <a:t>Megas</a:t>
            </a:r>
            <a:r>
              <a:rPr lang="en-US" dirty="0" smtClean="0">
                <a:solidFill>
                  <a:srgbClr val="1A28DD"/>
                </a:solidFill>
                <a:latin typeface="Comic Sans MS"/>
                <a:cs typeface="Comic Sans MS"/>
              </a:rPr>
              <a:t>).</a:t>
            </a:r>
            <a:endParaRPr lang="ru-RU" dirty="0">
              <a:solidFill>
                <a:srgbClr val="1A28DD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994" y="695820"/>
            <a:ext cx="4540742" cy="17620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210" y="2935735"/>
            <a:ext cx="3080565" cy="3177404"/>
            <a:chOff x="3401870" y="1366443"/>
            <a:chExt cx="3622897" cy="4177791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870" y="1366443"/>
              <a:ext cx="3622897" cy="390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Isosceles Triangle 9"/>
            <p:cNvSpPr/>
            <p:nvPr/>
          </p:nvSpPr>
          <p:spPr>
            <a:xfrm rot="-5400000">
              <a:off x="5730877" y="4250344"/>
              <a:ext cx="1530170" cy="1057610"/>
            </a:xfrm>
            <a:prstGeom prst="triangle">
              <a:avLst>
                <a:gd name="adj" fmla="val 621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404076" y="5250999"/>
            <a:ext cx="5946134" cy="1200329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Possible participation of PNPI  :</a:t>
            </a: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Construction and assembly of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sTGC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 chambers.</a:t>
            </a: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Development of fast simulation for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nSMW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;</a:t>
            </a: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Development trigger s/w and h/w for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nSMW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.</a:t>
            </a:r>
            <a:endParaRPr lang="en-US" dirty="0">
              <a:solidFill>
                <a:srgbClr val="FFFF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1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RUN-I: ATLAS Luminosity &amp; Data taking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853975"/>
            <a:ext cx="5407928" cy="3283366"/>
            <a:chOff x="0" y="717425"/>
            <a:chExt cx="6250137" cy="37057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17425"/>
              <a:ext cx="5162550" cy="3705746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4411012" y="887381"/>
              <a:ext cx="1839125" cy="1809174"/>
              <a:chOff x="5872245" y="1488346"/>
              <a:chExt cx="1839125" cy="180917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872245" y="1488346"/>
                <a:ext cx="1839125" cy="660003"/>
              </a:xfrm>
              <a:prstGeom prst="rect">
                <a:avLst/>
              </a:prstGeom>
              <a:solidFill>
                <a:srgbClr val="2852C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2012 – 8 </a:t>
                </a:r>
                <a:r>
                  <a:rPr lang="en-US" sz="1600" b="1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TeV</a:t>
                </a:r>
                <a:endParaRPr lang="en-US" sz="1600" b="1" dirty="0" smtClean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  <a:p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 L ~ 23 fb</a:t>
                </a:r>
                <a:r>
                  <a:rPr lang="en-US" sz="1600" b="1" baseline="30000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-1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</a:t>
                </a:r>
                <a:endParaRPr lang="en-US" sz="1600" b="1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872245" y="2063862"/>
                <a:ext cx="1839125" cy="660003"/>
              </a:xfrm>
              <a:prstGeom prst="rect">
                <a:avLst/>
              </a:prstGeom>
              <a:solidFill>
                <a:srgbClr val="D00D0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2011 – 7 </a:t>
                </a:r>
                <a:r>
                  <a:rPr lang="en-US" sz="1600" b="1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TeV</a:t>
                </a:r>
                <a:endParaRPr lang="en-US" sz="1600" b="1" dirty="0" smtClean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  <a:p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 L ~ 5 fb</a:t>
                </a:r>
                <a:r>
                  <a:rPr lang="en-US" sz="1600" b="1" baseline="30000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-1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</a:t>
                </a:r>
                <a:endParaRPr lang="en-US" sz="1600" b="1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881782" y="2637517"/>
                <a:ext cx="1829588" cy="660003"/>
              </a:xfrm>
              <a:prstGeom prst="rect">
                <a:avLst/>
              </a:prstGeom>
              <a:solidFill>
                <a:srgbClr val="12AE1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2010 – 7 </a:t>
                </a:r>
                <a:r>
                  <a:rPr lang="en-US" sz="1600" b="1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TeV</a:t>
                </a:r>
                <a:endParaRPr lang="en-US" sz="1600" b="1" dirty="0" smtClean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  <a:p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L ~ 0.05 fb</a:t>
                </a:r>
                <a:r>
                  <a:rPr lang="en-US" sz="1600" b="1" baseline="30000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-1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</a:t>
                </a:r>
                <a:endParaRPr lang="en-US" sz="1600" b="1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00991" y="1808387"/>
              <a:ext cx="3204641" cy="382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2852CF"/>
                  </a:solidFill>
                  <a:latin typeface="Comic Sans MS"/>
                  <a:cs typeface="Comic Sans MS"/>
                </a:rPr>
                <a:t>ΔL/L = ±2.8 (preliminary)</a:t>
              </a:r>
              <a:endParaRPr lang="en-US" sz="1600" b="1" dirty="0">
                <a:solidFill>
                  <a:srgbClr val="2852C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86765" y="2477627"/>
              <a:ext cx="1671807" cy="382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ΔL/L = ±</a:t>
              </a:r>
              <a:r>
                <a:rPr lang="en-US" sz="16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1</a:t>
              </a: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.8 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12719" y="2998691"/>
              <a:ext cx="1680722" cy="382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12AE11"/>
                  </a:solidFill>
                  <a:latin typeface="Comic Sans MS"/>
                  <a:cs typeface="Comic Sans MS"/>
                </a:rPr>
                <a:t>ΔL/L = ±3.4 </a:t>
              </a:r>
              <a:endParaRPr lang="en-US" sz="1600" b="1" dirty="0">
                <a:solidFill>
                  <a:srgbClr val="12AE11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158" y="4171635"/>
            <a:ext cx="7202035" cy="220979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92" y="560069"/>
            <a:ext cx="4041867" cy="369332"/>
          </a:xfrm>
          <a:prstGeom prst="rect">
            <a:avLst/>
          </a:prstGeom>
          <a:solidFill>
            <a:srgbClr val="F8FA2F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Outstanding performance of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LHC !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72" name="Straight Connector 28"/>
          <p:cNvCxnSpPr>
            <a:cxnSpLocks noChangeShapeType="1"/>
          </p:cNvCxnSpPr>
          <p:nvPr/>
        </p:nvCxnSpPr>
        <p:spPr bwMode="auto">
          <a:xfrm>
            <a:off x="3922838" y="4848121"/>
            <a:ext cx="478802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521971" y="991258"/>
            <a:ext cx="4232045" cy="2215992"/>
          </a:xfrm>
          <a:prstGeom prst="rect">
            <a:avLst/>
          </a:prstGeom>
          <a:solidFill>
            <a:srgbClr val="00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Comic Sans MS" charset="0"/>
              </a:rPr>
              <a:t>Number of events in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</a:rPr>
              <a:t> RUN-I dataset </a:t>
            </a:r>
            <a:r>
              <a:rPr lang="en-US" dirty="0">
                <a:solidFill>
                  <a:schemeClr val="bg1"/>
                </a:solidFill>
                <a:latin typeface="Comic Sans MS" charset="0"/>
              </a:rPr>
              <a:t>(~ </a:t>
            </a:r>
            <a:r>
              <a:rPr lang="en-US" dirty="0" smtClean="0">
                <a:solidFill>
                  <a:schemeClr val="bg1"/>
                </a:solidFill>
                <a:latin typeface="Comic Sans MS" charset="0"/>
              </a:rPr>
              <a:t>28 </a:t>
            </a:r>
            <a:r>
              <a:rPr lang="en-US" dirty="0">
                <a:solidFill>
                  <a:schemeClr val="bg1"/>
                </a:solidFill>
                <a:latin typeface="Comic Sans MS" charset="0"/>
              </a:rPr>
              <a:t>fb</a:t>
            </a:r>
            <a:r>
              <a:rPr lang="en-US" baseline="30000" dirty="0">
                <a:solidFill>
                  <a:schemeClr val="bg1"/>
                </a:solidFill>
                <a:latin typeface="Comic Sans MS" charset="0"/>
              </a:rPr>
              <a:t>-1</a:t>
            </a:r>
            <a:r>
              <a:rPr lang="en-US" dirty="0">
                <a:solidFill>
                  <a:schemeClr val="bg1"/>
                </a:solidFill>
                <a:latin typeface="Comic Sans MS" charset="0"/>
              </a:rPr>
              <a:t>) after all selection cuts:</a:t>
            </a:r>
          </a:p>
          <a:p>
            <a:endParaRPr lang="en-US" dirty="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mic Sans MS" charset="0"/>
              </a:rPr>
              <a:t>W 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 </a:t>
            </a:r>
            <a:r>
              <a:rPr lang="en-US" sz="1400" dirty="0" err="1">
                <a:solidFill>
                  <a:schemeClr val="bg1"/>
                </a:solidFill>
                <a:latin typeface="Comic Sans MS" charset="0"/>
                <a:sym typeface="Wingdings" charset="0"/>
              </a:rPr>
              <a:t>l</a:t>
            </a:r>
            <a:r>
              <a:rPr lang="en-US" sz="1400" dirty="0" err="1">
                <a:solidFill>
                  <a:schemeClr val="bg1"/>
                </a:solidFill>
                <a:latin typeface="Lucida Grande" charset="0"/>
                <a:cs typeface="Lucida Grande" charset="0"/>
                <a:sym typeface="Wingdings" charset="0"/>
              </a:rPr>
              <a:t>ν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    ~ 100 M   (LEP2: 0.2M pair W</a:t>
            </a:r>
            <a:r>
              <a:rPr lang="en-US" sz="1400" baseline="300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+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/W</a:t>
            </a:r>
            <a:r>
              <a:rPr lang="en-US" sz="1400" baseline="300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-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)</a:t>
            </a:r>
          </a:p>
          <a:p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Z </a:t>
            </a:r>
            <a:r>
              <a:rPr lang="en-US" sz="1400" dirty="0" err="1">
                <a:solidFill>
                  <a:schemeClr val="bg1"/>
                </a:solidFill>
                <a:latin typeface="Comic Sans MS" charset="0"/>
                <a:sym typeface="Wingdings" charset="0"/>
              </a:rPr>
              <a:t>ll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       ~  10 M    (LEP 16M</a:t>
            </a:r>
            <a:r>
              <a:rPr lang="ru-RU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)</a:t>
            </a:r>
          </a:p>
          <a:p>
            <a:r>
              <a:rPr lang="en-US" sz="1400" dirty="0" err="1">
                <a:solidFill>
                  <a:schemeClr val="bg1"/>
                </a:solidFill>
                <a:latin typeface="Comic Sans MS" charset="0"/>
              </a:rPr>
              <a:t>tt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 </a:t>
            </a:r>
            <a:r>
              <a:rPr lang="en-US" sz="1400" dirty="0" err="1">
                <a:solidFill>
                  <a:schemeClr val="bg1"/>
                </a:solidFill>
                <a:latin typeface="Comic Sans MS" charset="0"/>
                <a:sym typeface="Wingdings" charset="0"/>
              </a:rPr>
              <a:t>l+X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   ~  0.4 M</a:t>
            </a:r>
            <a:endParaRPr lang="en-US" sz="1400" dirty="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mic Sans MS" charset="0"/>
              </a:rPr>
              <a:t>SM Higgs  ~  400 </a:t>
            </a:r>
          </a:p>
          <a:p>
            <a:r>
              <a:rPr lang="en-US" sz="1400" dirty="0">
                <a:solidFill>
                  <a:schemeClr val="bg1"/>
                </a:solidFill>
                <a:latin typeface="Comic Sans MS" charset="0"/>
              </a:rPr>
              <a:t>[~1 H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 </a:t>
            </a:r>
            <a:r>
              <a:rPr lang="en-US" sz="1400" dirty="0" err="1">
                <a:solidFill>
                  <a:schemeClr val="bg1"/>
                </a:solidFill>
                <a:latin typeface="Lucida Grande" charset="0"/>
                <a:cs typeface="Lucida Grande" charset="0"/>
                <a:sym typeface="Wingdings" charset="0"/>
              </a:rPr>
              <a:t>γγ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  <a:sym typeface="Wingdings" charset="0"/>
              </a:rPr>
              <a:t> (~1 H 4l) produced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</a:rPr>
              <a:t> every 50’ (14h)</a:t>
            </a:r>
          </a:p>
          <a:p>
            <a:r>
              <a:rPr lang="en-US" sz="1400" dirty="0">
                <a:solidFill>
                  <a:schemeClr val="bg1"/>
                </a:solidFill>
                <a:latin typeface="Comic Sans MS" charset="0"/>
              </a:rPr>
              <a:t> at 7x 10</a:t>
            </a:r>
            <a:r>
              <a:rPr lang="en-US" sz="1400" baseline="30000" dirty="0">
                <a:solidFill>
                  <a:schemeClr val="bg1"/>
                </a:solidFill>
                <a:latin typeface="Comic Sans MS" charset="0"/>
              </a:rPr>
              <a:t>33</a:t>
            </a:r>
            <a:r>
              <a:rPr lang="en-US" sz="1400" dirty="0">
                <a:solidFill>
                  <a:schemeClr val="bg1"/>
                </a:solidFill>
                <a:latin typeface="Comic Sans MS" charset="0"/>
              </a:rPr>
              <a:t> ]</a:t>
            </a:r>
            <a:endParaRPr lang="en-US" sz="1400" dirty="0">
              <a:solidFill>
                <a:schemeClr val="bg1"/>
              </a:solidFill>
              <a:latin typeface="Comic Sans MS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2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challenge in </a:t>
            </a:r>
            <a:r>
              <a:rPr lang="en-US" dirty="0" smtClean="0"/>
              <a:t>RUN-I - pile </a:t>
            </a:r>
            <a:r>
              <a:rPr lang="en-US" dirty="0"/>
              <a:t>up events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50833" y="868932"/>
            <a:ext cx="4536135" cy="1905531"/>
            <a:chOff x="4912659" y="868932"/>
            <a:chExt cx="4974309" cy="24729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2659" y="868932"/>
              <a:ext cx="4974309" cy="247290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5350833" y="2061838"/>
              <a:ext cx="4396187" cy="13655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744671" y="1517158"/>
            <a:ext cx="27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Experiment’s design value ~22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4671" y="1736279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Expected to be reached at L~10</a:t>
            </a:r>
            <a:r>
              <a:rPr lang="en-US" sz="1400" baseline="30000" dirty="0" smtClean="0">
                <a:latin typeface="Comic Sans MS"/>
                <a:cs typeface="Comic Sans MS"/>
              </a:rPr>
              <a:t>34</a:t>
            </a:r>
            <a:endParaRPr lang="en-US" sz="1400" baseline="30000" dirty="0"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2245" y="2756316"/>
            <a:ext cx="3222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>
                <a:latin typeface="Comic Sans MS"/>
                <a:cs typeface="Comic Sans MS"/>
              </a:rPr>
              <a:t>Peak Luminosity: 7.73 x 10</a:t>
            </a:r>
            <a:r>
              <a:rPr lang="hr-HR" sz="1400" baseline="30000" dirty="0">
                <a:latin typeface="Comic Sans MS"/>
                <a:cs typeface="Comic Sans MS"/>
              </a:rPr>
              <a:t>33</a:t>
            </a:r>
            <a:r>
              <a:rPr lang="hr-HR" sz="1400" dirty="0">
                <a:latin typeface="Comic Sans MS"/>
                <a:cs typeface="Comic Sans MS"/>
              </a:rPr>
              <a:t> cm</a:t>
            </a:r>
            <a:r>
              <a:rPr lang="hr-HR" sz="1400" baseline="30000" dirty="0">
                <a:latin typeface="Comic Sans MS"/>
                <a:cs typeface="Comic Sans MS"/>
              </a:rPr>
              <a:t>-2 </a:t>
            </a:r>
            <a:r>
              <a:rPr lang="hr-HR" sz="1400" dirty="0">
                <a:latin typeface="Comic Sans MS"/>
                <a:cs typeface="Comic Sans MS"/>
              </a:rPr>
              <a:t>s</a:t>
            </a:r>
            <a:r>
              <a:rPr lang="hr-HR" sz="1400" baseline="30000" dirty="0">
                <a:latin typeface="Comic Sans MS"/>
                <a:cs typeface="Comic Sans MS"/>
              </a:rPr>
              <a:t>-1</a:t>
            </a:r>
            <a:endParaRPr lang="en-US" sz="1400" baseline="30000" dirty="0"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8347" y="565432"/>
            <a:ext cx="2814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err="1">
                <a:latin typeface="Comic Sans MS"/>
                <a:cs typeface="Comic Sans MS"/>
              </a:rPr>
              <a:t>peak</a:t>
            </a:r>
            <a:r>
              <a:rPr lang="fi-FI" dirty="0">
                <a:latin typeface="Comic Sans MS"/>
                <a:cs typeface="Comic Sans MS"/>
              </a:rPr>
              <a:t> # </a:t>
            </a:r>
            <a:r>
              <a:rPr lang="fi-FI" dirty="0" err="1">
                <a:latin typeface="Comic Sans MS"/>
                <a:cs typeface="Comic Sans MS"/>
              </a:rPr>
              <a:t>collisions</a:t>
            </a:r>
            <a:r>
              <a:rPr lang="fi-FI" dirty="0">
                <a:latin typeface="Comic Sans MS"/>
                <a:cs typeface="Comic Sans MS"/>
              </a:rPr>
              <a:t> </a:t>
            </a:r>
            <a:r>
              <a:rPr lang="fi-FI" dirty="0" err="1">
                <a:latin typeface="Comic Sans MS"/>
                <a:cs typeface="Comic Sans MS"/>
              </a:rPr>
              <a:t>vs</a:t>
            </a:r>
            <a:r>
              <a:rPr lang="fi-FI" dirty="0">
                <a:latin typeface="Comic Sans MS"/>
                <a:cs typeface="Comic Sans MS"/>
              </a:rPr>
              <a:t> </a:t>
            </a:r>
            <a:r>
              <a:rPr lang="fi-FI" dirty="0" err="1">
                <a:latin typeface="Comic Sans MS"/>
                <a:cs typeface="Comic Sans MS"/>
              </a:rPr>
              <a:t>time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7" y="4016596"/>
            <a:ext cx="6028380" cy="24526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2" y="940232"/>
            <a:ext cx="3353824" cy="24186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82210" y="1969280"/>
            <a:ext cx="74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2012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907" y="2405131"/>
            <a:ext cx="74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2011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570900"/>
            <a:ext cx="5099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Numbers of interactions per bunch crossing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64" y="3402819"/>
            <a:ext cx="2777382" cy="41219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168347" y="3415354"/>
            <a:ext cx="3718621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Comic Sans MS"/>
                <a:cs typeface="Comic Sans MS"/>
              </a:rPr>
              <a:t>Strategy:</a:t>
            </a:r>
          </a:p>
          <a:p>
            <a:r>
              <a:rPr lang="en-US" dirty="0">
                <a:latin typeface="Comic Sans MS"/>
                <a:cs typeface="Comic Sans MS"/>
              </a:rPr>
              <a:t>• </a:t>
            </a:r>
            <a:r>
              <a:rPr lang="en-US" dirty="0" smtClean="0">
                <a:latin typeface="Comic Sans MS"/>
                <a:cs typeface="Comic Sans MS"/>
              </a:rPr>
              <a:t>Developed </a:t>
            </a:r>
            <a:r>
              <a:rPr lang="en-US" dirty="0">
                <a:latin typeface="Comic Sans MS"/>
                <a:cs typeface="Comic Sans MS"/>
              </a:rPr>
              <a:t>pile-up robust fast </a:t>
            </a:r>
            <a:r>
              <a:rPr lang="en-US" dirty="0" smtClean="0">
                <a:latin typeface="Comic Sans MS"/>
                <a:cs typeface="Comic Sans MS"/>
              </a:rPr>
              <a:t>triggers;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• </a:t>
            </a:r>
            <a:r>
              <a:rPr lang="en-US" dirty="0" smtClean="0">
                <a:latin typeface="Comic Sans MS"/>
                <a:cs typeface="Comic Sans MS"/>
              </a:rPr>
              <a:t>Optimized </a:t>
            </a:r>
            <a:r>
              <a:rPr lang="en-US" dirty="0">
                <a:latin typeface="Comic Sans MS"/>
                <a:cs typeface="Comic Sans MS"/>
              </a:rPr>
              <a:t>reconstruction and identification of physics </a:t>
            </a:r>
            <a:r>
              <a:rPr lang="en-US" dirty="0" smtClean="0">
                <a:latin typeface="Comic Sans MS"/>
                <a:cs typeface="Comic Sans MS"/>
              </a:rPr>
              <a:t>objects;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• Precise </a:t>
            </a:r>
            <a:r>
              <a:rPr lang="en-US" dirty="0">
                <a:latin typeface="Comic Sans MS"/>
                <a:cs typeface="Comic Sans MS"/>
              </a:rPr>
              <a:t>modeling of in</a:t>
            </a:r>
            <a:r>
              <a:rPr lang="en-US" dirty="0" smtClean="0">
                <a:latin typeface="Comic Sans MS"/>
                <a:cs typeface="Comic Sans MS"/>
              </a:rPr>
              <a:t>-time </a:t>
            </a:r>
            <a:r>
              <a:rPr lang="en-US" dirty="0">
                <a:latin typeface="Comic Sans MS"/>
                <a:cs typeface="Comic Sans MS"/>
              </a:rPr>
              <a:t>and out-of-time pile-up in </a:t>
            </a:r>
            <a:r>
              <a:rPr lang="en-US" dirty="0" smtClean="0">
                <a:latin typeface="Comic Sans MS"/>
                <a:cs typeface="Comic Sans MS"/>
              </a:rPr>
              <a:t>simulation;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• </a:t>
            </a:r>
            <a:r>
              <a:rPr lang="en-US" dirty="0" smtClean="0">
                <a:latin typeface="Comic Sans MS"/>
                <a:cs typeface="Comic Sans MS"/>
              </a:rPr>
              <a:t>Flexible </a:t>
            </a:r>
            <a:r>
              <a:rPr lang="en-US" dirty="0">
                <a:latin typeface="Comic Sans MS"/>
                <a:cs typeface="Comic Sans MS"/>
              </a:rPr>
              <a:t>computing model to handle x2 trigger rate and x2 event </a:t>
            </a:r>
            <a:r>
              <a:rPr lang="en-US" dirty="0" smtClean="0">
                <a:latin typeface="Comic Sans MS"/>
                <a:cs typeface="Comic Sans MS"/>
              </a:rPr>
              <a:t>size.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05286" y="1467950"/>
            <a:ext cx="193673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Huge efforts invested over the </a:t>
            </a:r>
            <a:r>
              <a:rPr lang="en-US" dirty="0" smtClean="0">
                <a:latin typeface="Comic Sans MS"/>
                <a:cs typeface="Comic Sans MS"/>
              </a:rPr>
              <a:t>RUN-I to </a:t>
            </a:r>
            <a:r>
              <a:rPr lang="en-US" dirty="0" err="1">
                <a:latin typeface="Comic Sans MS"/>
                <a:cs typeface="Comic Sans MS"/>
              </a:rPr>
              <a:t>minimise</a:t>
            </a:r>
            <a:r>
              <a:rPr lang="en-US" dirty="0">
                <a:latin typeface="Comic Sans MS"/>
                <a:cs typeface="Comic Sans MS"/>
              </a:rPr>
              <a:t> the impact of pile-up on physics</a:t>
            </a:r>
          </a:p>
        </p:txBody>
      </p:sp>
    </p:spTree>
    <p:extLst>
      <p:ext uri="{BB962C8B-B14F-4D97-AF65-F5344CB8AC3E}">
        <p14:creationId xmlns:p14="http://schemas.microsoft.com/office/powerpoint/2010/main" val="3113140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Trigger in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060" y="689010"/>
            <a:ext cx="5863217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Trigger Menu optimized for 7x10</a:t>
            </a:r>
            <a:r>
              <a:rPr lang="en-US" baseline="30000" dirty="0" smtClean="0">
                <a:latin typeface="Comic Sans MS"/>
                <a:cs typeface="Comic Sans MS"/>
              </a:rPr>
              <a:t>33</a:t>
            </a:r>
            <a:r>
              <a:rPr lang="en-US" dirty="0" smtClean="0">
                <a:latin typeface="Comic Sans MS"/>
                <a:cs typeface="Comic Sans MS"/>
              </a:rPr>
              <a:t>cm</a:t>
            </a:r>
            <a:r>
              <a:rPr lang="en-US" baseline="30000" dirty="0" smtClean="0">
                <a:latin typeface="Comic Sans MS"/>
                <a:cs typeface="Comic Sans MS"/>
              </a:rPr>
              <a:t>-2</a:t>
            </a:r>
            <a:r>
              <a:rPr lang="en-US" dirty="0" smtClean="0">
                <a:latin typeface="Comic Sans MS"/>
                <a:cs typeface="Comic Sans MS"/>
              </a:rPr>
              <a:t>s</a:t>
            </a:r>
            <a:r>
              <a:rPr lang="en-US" baseline="30000" dirty="0" smtClean="0">
                <a:latin typeface="Comic Sans MS"/>
                <a:cs typeface="Comic Sans MS"/>
              </a:rPr>
              <a:t>-1</a:t>
            </a:r>
            <a:r>
              <a:rPr lang="en-US" dirty="0" smtClean="0">
                <a:latin typeface="Comic Sans MS"/>
                <a:cs typeface="Comic Sans MS"/>
              </a:rPr>
              <a:t> at 8 </a:t>
            </a:r>
            <a:r>
              <a:rPr lang="en-US" dirty="0" err="1" smtClean="0">
                <a:latin typeface="Comic Sans MS"/>
                <a:cs typeface="Comic Sans MS"/>
              </a:rPr>
              <a:t>TeV</a:t>
            </a:r>
            <a:r>
              <a:rPr lang="en-US" dirty="0" smtClean="0">
                <a:latin typeface="Comic Sans MS"/>
                <a:cs typeface="Comic Sans MS"/>
              </a:rPr>
              <a:t>: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latin typeface="Comic Sans MS"/>
                <a:cs typeface="Comic Sans MS"/>
              </a:rPr>
              <a:t>improvement of object selection, e.g. isolation to keep single lepton threshold low (in-spite of 2 x </a:t>
            </a:r>
            <a:r>
              <a:rPr lang="en-US" dirty="0" err="1" smtClean="0">
                <a:latin typeface="Comic Sans MS"/>
                <a:cs typeface="Comic Sans MS"/>
              </a:rPr>
              <a:t>lumi</a:t>
            </a:r>
            <a:r>
              <a:rPr lang="en-US" dirty="0" smtClean="0">
                <a:latin typeface="Comic Sans MS"/>
                <a:cs typeface="Comic Sans MS"/>
              </a:rPr>
              <a:t> and 2 x  pile-up with respect 2011)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latin typeface="Comic Sans MS"/>
                <a:cs typeface="Comic Sans MS"/>
              </a:rPr>
              <a:t>pile-up robust algorithms close to  offline selections </a:t>
            </a:r>
          </a:p>
          <a:p>
            <a:r>
              <a:rPr lang="en-US" dirty="0" smtClean="0">
                <a:latin typeface="Comic Sans MS"/>
                <a:cs typeface="Comic Sans MS"/>
              </a:rPr>
              <a:t>Operations in 2012 show trigger is coping very well (in terms of rates, efficiencies, robustness,...) with harsh conditions while meeting physics requirements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12" y="675500"/>
            <a:ext cx="3813865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Trigger rates:</a:t>
            </a:r>
          </a:p>
          <a:p>
            <a:pPr marL="176213" indent="-176213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Level 1 rates ~ 65 kHz</a:t>
            </a:r>
          </a:p>
          <a:p>
            <a:pPr marL="176213" indent="-176213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Level 2 rates ~ 5 kHz</a:t>
            </a:r>
          </a:p>
          <a:p>
            <a:pPr marL="176213" indent="-176213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Event Filter(EF) rates ~ 400 Hz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342" y="2798492"/>
            <a:ext cx="3541682" cy="25360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10246" y="1987763"/>
            <a:ext cx="3540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Efficiency of </a:t>
            </a:r>
            <a:r>
              <a:rPr lang="en-US" sz="1600" dirty="0" smtClean="0">
                <a:latin typeface="Comic Sans MS"/>
                <a:cs typeface="Comic Sans MS"/>
              </a:rPr>
              <a:t>inclusive </a:t>
            </a:r>
            <a:r>
              <a:rPr lang="en-US" sz="1600" dirty="0">
                <a:latin typeface="Comic Sans MS"/>
                <a:cs typeface="Comic Sans MS"/>
              </a:rPr>
              <a:t>single electron trigger as a function of pile-up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77" y="3372314"/>
            <a:ext cx="4660346" cy="3122127"/>
          </a:xfrm>
          <a:prstGeom prst="rect">
            <a:avLst/>
          </a:prstGeom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953336" y="5415980"/>
            <a:ext cx="4933632" cy="1077218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sz="1600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sz="1600" dirty="0" smtClean="0">
                <a:solidFill>
                  <a:srgbClr val="FFFF00"/>
                </a:solidFill>
                <a:latin typeface="Comic Sans MS" charset="0"/>
              </a:rPr>
              <a:t>:</a:t>
            </a:r>
          </a:p>
          <a:p>
            <a:pPr marL="269875" indent="-269875">
              <a:buFont typeface="Arial" charset="0"/>
              <a:buChar char="•"/>
            </a:pP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E</a:t>
            </a:r>
            <a:r>
              <a:rPr lang="en-US" sz="1600" baseline="-25000" dirty="0" err="1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T</a:t>
            </a:r>
            <a:r>
              <a:rPr lang="en-US" sz="1600" baseline="30000" dirty="0" err="1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miss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 trigger optimization for 2012 data;</a:t>
            </a:r>
          </a:p>
          <a:p>
            <a:pPr marL="269875" indent="-269875">
              <a:buFont typeface="Arial" charset="0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optimization of single electron trigger for RUN-II  (efficiency and rate) using 2012;</a:t>
            </a:r>
          </a:p>
        </p:txBody>
      </p:sp>
    </p:spTree>
    <p:extLst>
      <p:ext uri="{BB962C8B-B14F-4D97-AF65-F5344CB8AC3E}">
        <p14:creationId xmlns:p14="http://schemas.microsoft.com/office/powerpoint/2010/main" val="10614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Electron  Performance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445" y="751739"/>
            <a:ext cx="3250619" cy="2201011"/>
          </a:xfrm>
          <a:prstGeom prst="rect">
            <a:avLst/>
          </a:prstGeom>
          <a:ln w="127000">
            <a:solidFill>
              <a:srgbClr val="CCFFCC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08259" y="696798"/>
            <a:ext cx="4914502" cy="156966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Comic Sans MS"/>
                <a:cs typeface="Comic Sans MS"/>
              </a:rPr>
              <a:t>Electron reconstruction </a:t>
            </a:r>
            <a:r>
              <a:rPr lang="fr-FR" sz="1600" dirty="0" err="1">
                <a:latin typeface="Comic Sans MS"/>
                <a:cs typeface="Comic Sans MS"/>
              </a:rPr>
              <a:t>improved</a:t>
            </a:r>
            <a:endParaRPr lang="fr-FR" sz="1600" dirty="0"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1600" dirty="0" smtClean="0">
                <a:latin typeface="Comic Sans MS"/>
                <a:cs typeface="Comic Sans MS"/>
              </a:rPr>
              <a:t>More </a:t>
            </a:r>
            <a:r>
              <a:rPr lang="en-US" sz="1600" dirty="0">
                <a:latin typeface="Comic Sans MS"/>
                <a:cs typeface="Comic Sans MS"/>
              </a:rPr>
              <a:t>performing track cluster </a:t>
            </a:r>
            <a:r>
              <a:rPr lang="en-US" sz="1600" dirty="0" smtClean="0">
                <a:latin typeface="Comic Sans MS"/>
                <a:cs typeface="Comic Sans MS"/>
              </a:rPr>
              <a:t>matching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600" dirty="0" smtClean="0">
                <a:latin typeface="Comic Sans MS"/>
                <a:cs typeface="Comic Sans MS"/>
              </a:rPr>
              <a:t>Track </a:t>
            </a:r>
            <a:r>
              <a:rPr lang="en-US" sz="1600" dirty="0">
                <a:latin typeface="Comic Sans MS"/>
                <a:cs typeface="Comic Sans MS"/>
              </a:rPr>
              <a:t>pattern recognition takes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in account of bremsstrahlung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losses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600" dirty="0" smtClean="0">
                <a:latin typeface="Comic Sans MS"/>
                <a:cs typeface="Comic Sans MS"/>
              </a:rPr>
              <a:t>Achieved </a:t>
            </a:r>
            <a:r>
              <a:rPr lang="en-US" sz="1600" dirty="0">
                <a:latin typeface="Comic Sans MS"/>
                <a:cs typeface="Comic Sans MS"/>
              </a:rPr>
              <a:t>~ 98% reconstruction efficiency, ~ flat </a:t>
            </a:r>
            <a:r>
              <a:rPr lang="en-US" sz="1600" dirty="0" err="1">
                <a:latin typeface="Comic Sans MS"/>
                <a:cs typeface="Comic Sans MS"/>
              </a:rPr>
              <a:t>vs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err="1">
                <a:latin typeface="Comic Sans MS"/>
                <a:cs typeface="Comic Sans MS"/>
              </a:rPr>
              <a:t>η</a:t>
            </a:r>
            <a:r>
              <a:rPr lang="en-US" sz="1600" dirty="0">
                <a:latin typeface="Comic Sans MS"/>
                <a:cs typeface="Comic Sans MS"/>
              </a:rPr>
              <a:t> and 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228" y="3011893"/>
            <a:ext cx="3311272" cy="2424596"/>
          </a:xfrm>
          <a:prstGeom prst="rect">
            <a:avLst/>
          </a:prstGeom>
          <a:ln w="127000">
            <a:solidFill>
              <a:srgbClr val="CCFFCC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088604" y="335361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2012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0982" y="189712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9828" y="99161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2012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09" y="3629858"/>
            <a:ext cx="3886704" cy="2580114"/>
          </a:xfrm>
          <a:prstGeom prst="rect">
            <a:avLst/>
          </a:prstGeom>
          <a:ln w="1270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222248" y="2552710"/>
            <a:ext cx="4708594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Retuning of cuts (shower </a:t>
            </a:r>
            <a:r>
              <a:rPr lang="en-US" sz="1600" dirty="0" smtClean="0">
                <a:latin typeface="Comic Sans MS"/>
                <a:cs typeface="Comic Sans MS"/>
              </a:rPr>
              <a:t>shape) Identification efficiency achieved   </a:t>
            </a:r>
            <a:r>
              <a:rPr lang="en-US" sz="1600" dirty="0">
                <a:latin typeface="Comic Sans MS"/>
                <a:cs typeface="Comic Sans MS"/>
              </a:rPr>
              <a:t>~ 95%, ~ flat </a:t>
            </a:r>
            <a:r>
              <a:rPr lang="en-US" sz="1600" dirty="0" err="1">
                <a:latin typeface="Comic Sans MS"/>
                <a:cs typeface="Comic Sans MS"/>
              </a:rPr>
              <a:t>vs</a:t>
            </a:r>
            <a:r>
              <a:rPr lang="en-US" sz="1600" dirty="0">
                <a:latin typeface="Comic Sans MS"/>
                <a:cs typeface="Comic Sans MS"/>
              </a:rPr>
              <a:t> pile-up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6034" y="3415169"/>
            <a:ext cx="2986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Comic Sans MS"/>
                <a:cs typeface="Comic Sans MS"/>
              </a:rPr>
              <a:t>Electron identification </a:t>
            </a:r>
            <a:r>
              <a:rPr lang="fr-FR" sz="1400" dirty="0" err="1">
                <a:latin typeface="Comic Sans MS"/>
                <a:cs typeface="Comic Sans MS"/>
              </a:rPr>
              <a:t>efficiency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94024" y="477270"/>
            <a:ext cx="4438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mic Sans MS"/>
                <a:cs typeface="Comic Sans MS"/>
              </a:rPr>
              <a:t>Results are from </a:t>
            </a:r>
            <a:r>
              <a:rPr lang="en-US" sz="1400" dirty="0" err="1" smtClean="0">
                <a:latin typeface="Comic Sans MS"/>
                <a:cs typeface="Comic Sans MS"/>
              </a:rPr>
              <a:t>Z</a:t>
            </a:r>
            <a:r>
              <a:rPr lang="en-US" sz="1400" dirty="0" err="1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sz="1400" dirty="0" err="1" smtClean="0">
                <a:latin typeface="Comic Sans MS"/>
                <a:cs typeface="Comic Sans MS"/>
              </a:rPr>
              <a:t>ee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</a:rPr>
              <a:t>data and MC tag-and-probe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4486444" y="5421998"/>
            <a:ext cx="5419556" cy="1200329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sz="1200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sz="1200" dirty="0" smtClean="0">
                <a:solidFill>
                  <a:srgbClr val="FFFF00"/>
                </a:solidFill>
                <a:latin typeface="Comic Sans MS" charset="0"/>
              </a:rPr>
              <a:t>:</a:t>
            </a:r>
          </a:p>
          <a:p>
            <a:pPr marL="269875" indent="-269875">
              <a:buFont typeface="Arial" charset="0"/>
              <a:buChar char="•"/>
            </a:pPr>
            <a:r>
              <a:rPr lang="en-US" sz="1200" dirty="0" smtClean="0">
                <a:solidFill>
                  <a:srgbClr val="FFFF00"/>
                </a:solidFill>
              </a:rPr>
              <a:t>s</a:t>
            </a:r>
            <a:r>
              <a:rPr lang="ru-RU" sz="1200" dirty="0" smtClean="0">
                <a:solidFill>
                  <a:srgbClr val="FFFF00"/>
                </a:solidFill>
              </a:rPr>
              <a:t>/</a:t>
            </a:r>
            <a:r>
              <a:rPr lang="en-US" sz="1200" dirty="0" smtClean="0">
                <a:solidFill>
                  <a:srgbClr val="FFFF00"/>
                </a:solidFill>
              </a:rPr>
              <a:t>w development </a:t>
            </a:r>
            <a:r>
              <a:rPr lang="en-US" sz="1200" dirty="0">
                <a:solidFill>
                  <a:srgbClr val="FFFF00"/>
                </a:solidFill>
              </a:rPr>
              <a:t>for the tracks refit to account lost of the energy due to </a:t>
            </a:r>
            <a:r>
              <a:rPr lang="en-US" sz="1200" dirty="0" err="1" smtClean="0">
                <a:solidFill>
                  <a:srgbClr val="FFFF00"/>
                </a:solidFill>
              </a:rPr>
              <a:t>brem</a:t>
            </a:r>
            <a:r>
              <a:rPr lang="en-US" sz="1200" dirty="0" smtClean="0">
                <a:solidFill>
                  <a:srgbClr val="FFFF00"/>
                </a:solidFill>
              </a:rPr>
              <a:t>; </a:t>
            </a:r>
            <a:endParaRPr lang="ru-RU" sz="1200" dirty="0" smtClean="0">
              <a:solidFill>
                <a:srgbClr val="FFFF00"/>
              </a:solidFill>
              <a:latin typeface="Comic Sans MS" charset="0"/>
              <a:cs typeface="Comic Sans MS" charset="0"/>
            </a:endParaRPr>
          </a:p>
          <a:p>
            <a:pPr marL="269875" indent="-269875">
              <a:buFont typeface="Arial" charset="0"/>
              <a:buChar char="•"/>
            </a:pPr>
            <a:r>
              <a:rPr lang="en-US" sz="1200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measuring electron efficiencies in 2012 data and  define SF in </a:t>
            </a:r>
            <a:r>
              <a:rPr lang="en-US" sz="1200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Z</a:t>
            </a:r>
            <a:r>
              <a:rPr lang="en-US" sz="1200" dirty="0" err="1" smtClean="0">
                <a:solidFill>
                  <a:srgbClr val="FFFF00"/>
                </a:solidFill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sz="1200" dirty="0" err="1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ee</a:t>
            </a:r>
            <a:r>
              <a:rPr lang="en-US" sz="1200" dirty="0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 and  </a:t>
            </a:r>
            <a:r>
              <a:rPr lang="en-US" sz="1200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  <a:sym typeface="Symbol"/>
              </a:rPr>
              <a:t>Υ</a:t>
            </a:r>
            <a:r>
              <a:rPr lang="en-US" sz="1200" dirty="0" err="1">
                <a:solidFill>
                  <a:srgbClr val="FFFF00"/>
                </a:solidFill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sz="1200" dirty="0" err="1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ee</a:t>
            </a:r>
            <a:r>
              <a:rPr lang="en-US" sz="1200" dirty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 </a:t>
            </a:r>
            <a:r>
              <a:rPr lang="en-US" sz="1200" dirty="0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 channels;</a:t>
            </a:r>
          </a:p>
          <a:p>
            <a:pPr marL="269875" indent="-269875">
              <a:buFont typeface="Arial" charset="0"/>
              <a:buChar char="•"/>
            </a:pPr>
            <a:r>
              <a:rPr lang="en-US" sz="1200" dirty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validation of </a:t>
            </a:r>
            <a:r>
              <a:rPr lang="en-US" sz="1200" dirty="0" err="1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egamma</a:t>
            </a:r>
            <a:r>
              <a:rPr lang="en-US" sz="1200" dirty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 s/</a:t>
            </a:r>
            <a:r>
              <a:rPr lang="en-US" sz="1200" dirty="0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w;</a:t>
            </a:r>
            <a:endParaRPr lang="en-US" sz="12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269875" indent="-269875">
              <a:buFont typeface="Arial" charset="0"/>
              <a:buChar char="•"/>
            </a:pPr>
            <a:r>
              <a:rPr lang="en-US" sz="1200" dirty="0" smtClean="0">
                <a:solidFill>
                  <a:srgbClr val="FFFF00"/>
                </a:solidFill>
                <a:latin typeface="Comic Sans MS"/>
                <a:cs typeface="Comic Sans MS"/>
                <a:sym typeface="Symbol"/>
              </a:rPr>
              <a:t>The work supported by RFBR.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28547" y="389367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4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Search for high mass di-lepton resonances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42116"/>
            <a:ext cx="4766078" cy="3574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13" y="3043583"/>
            <a:ext cx="4630785" cy="34730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045" y="2347930"/>
            <a:ext cx="4459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Comic Sans MS"/>
                <a:cs typeface="Comic Sans MS"/>
              </a:rPr>
              <a:t>Highest invariant mass dielectron </a:t>
            </a:r>
            <a:r>
              <a:rPr lang="sk-SK" dirty="0" smtClean="0">
                <a:latin typeface="Comic Sans MS"/>
                <a:cs typeface="Comic Sans MS"/>
              </a:rPr>
              <a:t>event </a:t>
            </a:r>
          </a:p>
          <a:p>
            <a:r>
              <a:rPr lang="nl-NL" dirty="0" smtClean="0">
                <a:latin typeface="Comic Sans MS"/>
                <a:cs typeface="Comic Sans MS"/>
              </a:rPr>
              <a:t>m</a:t>
            </a:r>
            <a:r>
              <a:rPr lang="nl-NL" baseline="-25000" dirty="0" smtClean="0">
                <a:latin typeface="Comic Sans MS"/>
                <a:cs typeface="Comic Sans MS"/>
              </a:rPr>
              <a:t>ee</a:t>
            </a:r>
            <a:r>
              <a:rPr lang="nl-NL" dirty="0" smtClean="0">
                <a:latin typeface="Comic Sans MS"/>
                <a:cs typeface="Comic Sans MS"/>
              </a:rPr>
              <a:t> </a:t>
            </a:r>
            <a:r>
              <a:rPr lang="nl-NL" dirty="0">
                <a:latin typeface="Comic Sans MS"/>
                <a:cs typeface="Comic Sans MS"/>
              </a:rPr>
              <a:t>=1.5TeV,p</a:t>
            </a:r>
            <a:r>
              <a:rPr lang="nl-NL" baseline="-25000" dirty="0">
                <a:latin typeface="Comic Sans MS"/>
                <a:cs typeface="Comic Sans MS"/>
              </a:rPr>
              <a:t>T</a:t>
            </a:r>
            <a:r>
              <a:rPr lang="nl-NL" dirty="0">
                <a:latin typeface="Comic Sans MS"/>
                <a:cs typeface="Comic Sans MS"/>
              </a:rPr>
              <a:t>=0.59/</a:t>
            </a:r>
            <a:r>
              <a:rPr lang="nl-NL" dirty="0" smtClean="0">
                <a:latin typeface="Comic Sans MS"/>
                <a:cs typeface="Comic Sans MS"/>
              </a:rPr>
              <a:t>0.58 </a:t>
            </a:r>
            <a:r>
              <a:rPr lang="nl-NL" dirty="0" err="1" smtClean="0">
                <a:latin typeface="Comic Sans MS"/>
                <a:cs typeface="Comic Sans MS"/>
              </a:rPr>
              <a:t>TeV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1935" y="2312551"/>
            <a:ext cx="4104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Comic Sans MS"/>
                <a:cs typeface="Comic Sans MS"/>
              </a:rPr>
              <a:t>Highest invariant mass </a:t>
            </a:r>
            <a:r>
              <a:rPr lang="sk-SK" dirty="0" smtClean="0">
                <a:latin typeface="Comic Sans MS"/>
                <a:cs typeface="Comic Sans MS"/>
              </a:rPr>
              <a:t>dimuon event</a:t>
            </a:r>
          </a:p>
          <a:p>
            <a:r>
              <a:rPr lang="nl-NL" dirty="0" err="1" smtClean="0">
                <a:latin typeface="Comic Sans MS"/>
                <a:cs typeface="Comic Sans MS"/>
              </a:rPr>
              <a:t>m</a:t>
            </a:r>
            <a:r>
              <a:rPr lang="nl-NL" baseline="-25000" dirty="0" err="1" smtClean="0">
                <a:latin typeface="Lucida Grande"/>
                <a:ea typeface="Lucida Grande"/>
                <a:cs typeface="Lucida Grande"/>
              </a:rPr>
              <a:t>μμ</a:t>
            </a:r>
            <a:r>
              <a:rPr lang="nl-NL" dirty="0" smtClean="0">
                <a:latin typeface="Comic Sans MS"/>
                <a:cs typeface="Comic Sans MS"/>
              </a:rPr>
              <a:t> </a:t>
            </a:r>
            <a:r>
              <a:rPr lang="nl-NL" dirty="0">
                <a:latin typeface="Comic Sans MS"/>
                <a:cs typeface="Comic Sans MS"/>
              </a:rPr>
              <a:t>=</a:t>
            </a:r>
            <a:r>
              <a:rPr lang="nl-NL" dirty="0" smtClean="0">
                <a:latin typeface="Comic Sans MS"/>
                <a:cs typeface="Comic Sans MS"/>
              </a:rPr>
              <a:t>1.8TeV</a:t>
            </a:r>
            <a:r>
              <a:rPr lang="nl-NL" dirty="0">
                <a:latin typeface="Comic Sans MS"/>
                <a:cs typeface="Comic Sans MS"/>
              </a:rPr>
              <a:t>,p</a:t>
            </a:r>
            <a:r>
              <a:rPr lang="nl-NL" baseline="-25000" dirty="0">
                <a:latin typeface="Comic Sans MS"/>
                <a:cs typeface="Comic Sans MS"/>
              </a:rPr>
              <a:t>T</a:t>
            </a:r>
            <a:r>
              <a:rPr lang="nl-NL" dirty="0">
                <a:latin typeface="Comic Sans MS"/>
                <a:cs typeface="Comic Sans MS"/>
              </a:rPr>
              <a:t>=</a:t>
            </a:r>
            <a:r>
              <a:rPr lang="nl-NL" dirty="0" smtClean="0">
                <a:latin typeface="Comic Sans MS"/>
                <a:cs typeface="Comic Sans MS"/>
              </a:rPr>
              <a:t>0.65/0.65TeV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338" y="726035"/>
            <a:ext cx="4953000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Models: Z’(SSM,E6), </a:t>
            </a:r>
            <a:r>
              <a:rPr lang="en-US" dirty="0" smtClean="0">
                <a:latin typeface="Comic Sans MS"/>
                <a:cs typeface="Comic Sans MS"/>
              </a:rPr>
              <a:t>Z*, G</a:t>
            </a:r>
            <a:r>
              <a:rPr lang="en-US" dirty="0">
                <a:latin typeface="Comic Sans MS"/>
                <a:cs typeface="Comic Sans MS"/>
              </a:rPr>
              <a:t>*(RS</a:t>
            </a:r>
            <a:r>
              <a:rPr lang="en-US" dirty="0" smtClean="0">
                <a:latin typeface="Comic Sans MS"/>
                <a:cs typeface="Comic Sans MS"/>
              </a:rPr>
              <a:t>)  </a:t>
            </a:r>
            <a:r>
              <a:rPr lang="en-US" dirty="0" err="1" smtClean="0">
                <a:latin typeface="Comic Sans MS"/>
                <a:cs typeface="Comic Sans MS"/>
              </a:rPr>
              <a:t>etc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dirty="0" smtClean="0">
                <a:latin typeface="Comic Sans MS"/>
                <a:cs typeface="Comic Sans MS"/>
              </a:rPr>
              <a:t>• </a:t>
            </a:r>
            <a:r>
              <a:rPr lang="en-US" dirty="0">
                <a:latin typeface="Comic Sans MS"/>
                <a:cs typeface="Comic Sans MS"/>
              </a:rPr>
              <a:t>Signature: </a:t>
            </a:r>
            <a:r>
              <a:rPr lang="en-US" dirty="0" err="1">
                <a:latin typeface="Comic Sans MS"/>
                <a:cs typeface="Comic Sans MS"/>
              </a:rPr>
              <a:t>l</a:t>
            </a:r>
            <a:r>
              <a:rPr lang="en-US" baseline="30000" dirty="0" err="1">
                <a:latin typeface="Comic Sans MS"/>
                <a:cs typeface="Comic Sans MS"/>
              </a:rPr>
              <a:t>+</a:t>
            </a:r>
            <a:r>
              <a:rPr lang="en-US" dirty="0" err="1">
                <a:latin typeface="Comic Sans MS"/>
                <a:cs typeface="Comic Sans MS"/>
              </a:rPr>
              <a:t>l</a:t>
            </a:r>
            <a:r>
              <a:rPr lang="en-US" baseline="30000" dirty="0">
                <a:latin typeface="Comic Sans MS"/>
                <a:cs typeface="Comic Sans MS"/>
              </a:rPr>
              <a:t>−</a:t>
            </a:r>
            <a:r>
              <a:rPr lang="en-US" dirty="0">
                <a:latin typeface="Comic Sans MS"/>
                <a:cs typeface="Comic Sans MS"/>
              </a:rPr>
              <a:t> (with l=</a:t>
            </a:r>
            <a:r>
              <a:rPr lang="en-US" dirty="0" err="1">
                <a:latin typeface="Comic Sans MS"/>
                <a:cs typeface="Comic Sans MS"/>
              </a:rPr>
              <a:t>e,μ</a:t>
            </a:r>
            <a:r>
              <a:rPr lang="en-US" dirty="0">
                <a:latin typeface="Comic Sans MS"/>
                <a:cs typeface="Comic Sans MS"/>
              </a:rPr>
              <a:t>) </a:t>
            </a:r>
            <a:endParaRPr lang="en-US" dirty="0" smtClean="0">
              <a:latin typeface="Comic Sans MS"/>
              <a:cs typeface="Comic Sans MS"/>
            </a:endParaRPr>
          </a:p>
          <a:p>
            <a:pPr marL="742867" lvl="1" indent="-285750">
              <a:buFont typeface="Wingdings" charset="2"/>
              <a:buChar char="²"/>
            </a:pPr>
            <a:r>
              <a:rPr lang="en-US" dirty="0" smtClean="0">
                <a:latin typeface="Comic Sans MS"/>
                <a:cs typeface="Comic Sans MS"/>
              </a:rPr>
              <a:t>two electrons |</a:t>
            </a:r>
            <a:r>
              <a:rPr lang="en-US" dirty="0" err="1">
                <a:latin typeface="Comic Sans MS"/>
                <a:cs typeface="Comic Sans MS"/>
              </a:rPr>
              <a:t>η</a:t>
            </a:r>
            <a:r>
              <a:rPr lang="en-US" dirty="0">
                <a:latin typeface="Comic Sans MS"/>
                <a:cs typeface="Comic Sans MS"/>
              </a:rPr>
              <a:t>|&lt;</a:t>
            </a:r>
            <a:r>
              <a:rPr lang="en-US" dirty="0" smtClean="0">
                <a:latin typeface="Comic Sans MS"/>
                <a:cs typeface="Comic Sans MS"/>
              </a:rPr>
              <a:t>2.47 </a:t>
            </a:r>
            <a:r>
              <a:rPr lang="fi-FI" dirty="0" smtClean="0">
                <a:latin typeface="Comic Sans MS"/>
                <a:cs typeface="Comic Sans MS"/>
              </a:rPr>
              <a:t>E</a:t>
            </a:r>
            <a:r>
              <a:rPr lang="fi-FI" baseline="-25000" dirty="0" smtClean="0">
                <a:latin typeface="Comic Sans MS"/>
                <a:cs typeface="Comic Sans MS"/>
              </a:rPr>
              <a:t>T</a:t>
            </a:r>
            <a:r>
              <a:rPr lang="fi-FI" dirty="0" smtClean="0">
                <a:latin typeface="Comic Sans MS"/>
                <a:cs typeface="Comic Sans MS"/>
              </a:rPr>
              <a:t> </a:t>
            </a:r>
            <a:r>
              <a:rPr lang="fi-FI" dirty="0">
                <a:latin typeface="Comic Sans MS"/>
                <a:cs typeface="Comic Sans MS"/>
              </a:rPr>
              <a:t>&gt;40/</a:t>
            </a:r>
            <a:r>
              <a:rPr lang="fi-FI" dirty="0" smtClean="0">
                <a:latin typeface="Comic Sans MS"/>
                <a:cs typeface="Comic Sans MS"/>
              </a:rPr>
              <a:t>30GeV</a:t>
            </a:r>
          </a:p>
          <a:p>
            <a:pPr marL="742867" lvl="1" indent="-285750">
              <a:buFont typeface="Wingdings" charset="2"/>
              <a:buChar char="²"/>
            </a:pPr>
            <a:r>
              <a:rPr lang="fi-FI" dirty="0" err="1" smtClean="0">
                <a:latin typeface="Comic Sans MS"/>
                <a:cs typeface="Comic Sans MS"/>
              </a:rPr>
              <a:t>two</a:t>
            </a:r>
            <a:r>
              <a:rPr lang="fi-FI" dirty="0" smtClean="0">
                <a:latin typeface="Comic Sans MS"/>
                <a:cs typeface="Comic Sans MS"/>
              </a:rPr>
              <a:t> </a:t>
            </a:r>
            <a:r>
              <a:rPr lang="fi-FI" dirty="0" err="1" smtClean="0">
                <a:latin typeface="Comic Sans MS"/>
                <a:cs typeface="Comic Sans MS"/>
              </a:rPr>
              <a:t>muons</a:t>
            </a:r>
            <a:r>
              <a:rPr lang="fi-FI" dirty="0" smtClean="0">
                <a:latin typeface="Comic Sans MS"/>
                <a:cs typeface="Comic Sans MS"/>
              </a:rPr>
              <a:t> |</a:t>
            </a:r>
            <a:r>
              <a:rPr lang="fi-FI" dirty="0">
                <a:latin typeface="Comic Sans MS"/>
                <a:cs typeface="Comic Sans MS"/>
              </a:rPr>
              <a:t>η|&lt;</a:t>
            </a:r>
            <a:r>
              <a:rPr lang="fi-FI" dirty="0" smtClean="0">
                <a:latin typeface="Comic Sans MS"/>
                <a:cs typeface="Comic Sans MS"/>
              </a:rPr>
              <a:t>2.4 </a:t>
            </a:r>
            <a:r>
              <a:rPr lang="en-US" dirty="0" smtClean="0">
                <a:latin typeface="Comic Sans MS"/>
                <a:cs typeface="Comic Sans MS"/>
              </a:rPr>
              <a:t>E </a:t>
            </a:r>
            <a:r>
              <a:rPr lang="en-US" dirty="0">
                <a:latin typeface="Comic Sans MS"/>
                <a:cs typeface="Comic Sans MS"/>
              </a:rPr>
              <a:t>&gt;</a:t>
            </a:r>
            <a:r>
              <a:rPr lang="en-US" dirty="0" smtClean="0">
                <a:latin typeface="Comic Sans MS"/>
                <a:cs typeface="Comic Sans MS"/>
              </a:rPr>
              <a:t>25 </a:t>
            </a:r>
            <a:r>
              <a:rPr lang="en-US" dirty="0" err="1" smtClean="0">
                <a:latin typeface="Comic Sans MS"/>
                <a:cs typeface="Comic Sans MS"/>
              </a:rPr>
              <a:t>GeV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5511" y="766998"/>
            <a:ext cx="459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Benchmark model: Sequential Standard Model (SSM) in which Z’ has the same coupling  to fermions as SM  Z.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5402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high mass di-lepton resonances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4691"/>
            <a:ext cx="4906731" cy="3519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70" y="3003978"/>
            <a:ext cx="4722350" cy="33897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26752" y="806612"/>
            <a:ext cx="6740035" cy="1754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Observable is mass of di-lepton </a:t>
            </a:r>
            <a:r>
              <a:rPr lang="en-US" dirty="0" smtClean="0">
                <a:latin typeface="Comic Sans MS"/>
                <a:cs typeface="Comic Sans MS"/>
              </a:rPr>
              <a:t>pair normalized </a:t>
            </a:r>
            <a:r>
              <a:rPr lang="en-US" dirty="0">
                <a:latin typeface="Comic Sans MS"/>
                <a:cs typeface="Comic Sans MS"/>
              </a:rPr>
              <a:t>to Z-peak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Dominant </a:t>
            </a:r>
            <a:r>
              <a:rPr lang="en-US" dirty="0">
                <a:latin typeface="Comic Sans MS"/>
                <a:cs typeface="Comic Sans MS"/>
              </a:rPr>
              <a:t>background is Z/</a:t>
            </a:r>
            <a:r>
              <a:rPr lang="en-US" dirty="0" err="1">
                <a:latin typeface="Comic Sans MS"/>
                <a:cs typeface="Comic Sans MS"/>
              </a:rPr>
              <a:t>γ</a:t>
            </a:r>
            <a:r>
              <a:rPr lang="en-US" dirty="0">
                <a:latin typeface="Comic Sans MS"/>
                <a:cs typeface="Comic Sans MS"/>
              </a:rPr>
              <a:t>*</a:t>
            </a:r>
            <a:r>
              <a:rPr lang="en-US" dirty="0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ll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Backgrounds:</a:t>
            </a:r>
          </a:p>
          <a:p>
            <a:pPr marL="742867" lvl="1" indent="-285750">
              <a:buFont typeface="Wingdings" charset="2"/>
              <a:buChar char="²"/>
            </a:pPr>
            <a:r>
              <a:rPr lang="en-US" dirty="0" smtClean="0">
                <a:latin typeface="Comic Sans MS"/>
                <a:cs typeface="Comic Sans MS"/>
              </a:rPr>
              <a:t>From </a:t>
            </a:r>
            <a:r>
              <a:rPr lang="en-US" dirty="0">
                <a:latin typeface="Comic Sans MS"/>
                <a:cs typeface="Comic Sans MS"/>
              </a:rPr>
              <a:t>simulation: </a:t>
            </a:r>
            <a:r>
              <a:rPr lang="en-US" dirty="0" err="1">
                <a:latin typeface="Comic Sans MS"/>
                <a:cs typeface="Comic Sans MS"/>
              </a:rPr>
              <a:t>Drell</a:t>
            </a:r>
            <a:r>
              <a:rPr lang="en-US" dirty="0">
                <a:latin typeface="Comic Sans MS"/>
                <a:cs typeface="Comic Sans MS"/>
              </a:rPr>
              <a:t>-Yan, </a:t>
            </a:r>
            <a:r>
              <a:rPr lang="en-US" dirty="0" err="1">
                <a:latin typeface="Comic Sans MS"/>
                <a:cs typeface="Comic Sans MS"/>
              </a:rPr>
              <a:t>diboson</a:t>
            </a:r>
            <a:r>
              <a:rPr lang="en-US" dirty="0">
                <a:latin typeface="Comic Sans MS"/>
                <a:cs typeface="Comic Sans MS"/>
              </a:rPr>
              <a:t> and </a:t>
            </a:r>
            <a:r>
              <a:rPr lang="en-US" dirty="0" err="1" smtClean="0">
                <a:latin typeface="Comic Sans MS"/>
                <a:cs typeface="Comic Sans MS"/>
              </a:rPr>
              <a:t>ttbar</a:t>
            </a:r>
            <a:endParaRPr lang="en-US" dirty="0" smtClean="0">
              <a:latin typeface="Comic Sans MS"/>
              <a:cs typeface="Comic Sans MS"/>
            </a:endParaRPr>
          </a:p>
          <a:p>
            <a:pPr marL="742867" lvl="1" indent="-285750">
              <a:buFont typeface="Wingdings" charset="2"/>
              <a:buChar char="²"/>
            </a:pPr>
            <a:r>
              <a:rPr lang="hr-HR" dirty="0" smtClean="0">
                <a:latin typeface="Comic Sans MS"/>
                <a:cs typeface="Comic Sans MS"/>
              </a:rPr>
              <a:t>Data</a:t>
            </a:r>
            <a:r>
              <a:rPr lang="hr-HR" dirty="0">
                <a:latin typeface="Comic Sans MS"/>
                <a:cs typeface="Comic Sans MS"/>
              </a:rPr>
              <a:t>-</a:t>
            </a:r>
            <a:r>
              <a:rPr lang="hr-HR" dirty="0" smtClean="0">
                <a:latin typeface="Comic Sans MS"/>
                <a:cs typeface="Comic Sans MS"/>
              </a:rPr>
              <a:t>driven </a:t>
            </a:r>
            <a:r>
              <a:rPr lang="en-US" dirty="0">
                <a:latin typeface="Comic Sans MS"/>
                <a:cs typeface="Comic Sans MS"/>
              </a:rPr>
              <a:t>estimation </a:t>
            </a:r>
            <a:r>
              <a:rPr lang="hr-HR" dirty="0" smtClean="0">
                <a:latin typeface="Comic Sans MS"/>
                <a:cs typeface="Comic Sans MS"/>
              </a:rPr>
              <a:t>: </a:t>
            </a:r>
            <a:r>
              <a:rPr lang="hr-HR" dirty="0">
                <a:latin typeface="Comic Sans MS"/>
                <a:cs typeface="Comic Sans MS"/>
              </a:rPr>
              <a:t>W+jet and </a:t>
            </a:r>
            <a:r>
              <a:rPr lang="hr-HR" dirty="0" smtClean="0">
                <a:latin typeface="Comic Sans MS"/>
                <a:cs typeface="Comic Sans MS"/>
              </a:rPr>
              <a:t>dijet</a:t>
            </a:r>
          </a:p>
          <a:p>
            <a:pPr marL="285750" indent="-285750">
              <a:buFont typeface="Arial"/>
              <a:buChar char="•"/>
            </a:pPr>
            <a:r>
              <a:rPr lang="hr-HR" dirty="0" smtClean="0">
                <a:latin typeface="Comic Sans MS"/>
                <a:cs typeface="Comic Sans MS"/>
              </a:rPr>
              <a:t>Signals</a:t>
            </a:r>
            <a:r>
              <a:rPr lang="hr-HR" dirty="0">
                <a:latin typeface="Comic Sans MS"/>
                <a:cs typeface="Comic Sans MS"/>
              </a:rPr>
              <a:t>: From LO simulation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29504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24 декабря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ОФВЭ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1E5C-42E2-DC42-A655-8DACCE71A11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high mass di-lepton resonances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7" y="3261816"/>
            <a:ext cx="4391200" cy="3119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4" y="1669254"/>
            <a:ext cx="2580121" cy="923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95" y="2495543"/>
            <a:ext cx="3532222" cy="793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198" y="3277163"/>
            <a:ext cx="4144001" cy="3028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33" y="551217"/>
            <a:ext cx="4173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In the absence of any significant signal 95% C.L. limits were set using Bayesian approach on cross section time branching ration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000" y="6203170"/>
            <a:ext cx="413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Z’ (SSM)  observed limit: 2.90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0091" y="6133552"/>
            <a:ext cx="342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Z*  observed limit: 2.85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443" y="1766883"/>
            <a:ext cx="5549900" cy="1524000"/>
          </a:xfrm>
          <a:prstGeom prst="rect">
            <a:avLst/>
          </a:prstGeom>
        </p:spPr>
      </p:pic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188641" y="605834"/>
            <a:ext cx="5553702" cy="1200329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PNPI  </a:t>
            </a:r>
            <a:r>
              <a:rPr lang="en-US" dirty="0">
                <a:solidFill>
                  <a:srgbClr val="FFFF00"/>
                </a:solidFill>
                <a:latin typeface="Comic Sans MS" charset="0"/>
              </a:rPr>
              <a:t>contribution 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</a:rPr>
              <a:t>:</a:t>
            </a:r>
          </a:p>
          <a:p>
            <a:pPr marL="269875" indent="-269875">
              <a:buFont typeface="Arial" charset="0"/>
              <a:buChar char="•"/>
            </a:pP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electron channel analysis: cut flow, QCD bkg. estimation, SF for </a:t>
            </a:r>
            <a:r>
              <a:rPr lang="en-US" dirty="0" err="1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electon</a:t>
            </a:r>
            <a:r>
              <a:rPr lang="en-US" dirty="0" smtClean="0">
                <a:solidFill>
                  <a:srgbClr val="FFFF00"/>
                </a:solidFill>
                <a:latin typeface="Comic Sans MS" charset="0"/>
                <a:cs typeface="Comic Sans MS" charset="0"/>
              </a:rPr>
              <a:t> efficiencies, Z* MC production and validation, CL for Z* channel.</a:t>
            </a:r>
            <a:endParaRPr lang="en-US" dirty="0">
              <a:solidFill>
                <a:srgbClr val="FFFF0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87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35823</TotalTime>
  <Words>2225</Words>
  <Application>Microsoft Macintosh PowerPoint</Application>
  <PresentationFormat>A4 Paper (210x297 mm)</PresentationFormat>
  <Paragraphs>324</Paragraphs>
  <Slides>23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PowerPoint Presentation</vt:lpstr>
      <vt:lpstr>LHC  shutdown LS1</vt:lpstr>
      <vt:lpstr>RUN-I: ATLAS Luminosity &amp; Data taking</vt:lpstr>
      <vt:lpstr>A challenge in RUN-I - pile up events</vt:lpstr>
      <vt:lpstr>Trigger in 2012</vt:lpstr>
      <vt:lpstr>Electron  Performance</vt:lpstr>
      <vt:lpstr>Search for high mass di-lepton resonances</vt:lpstr>
      <vt:lpstr>Search for high mass di-lepton resonances</vt:lpstr>
      <vt:lpstr>Search for high mass di-lepton resonances</vt:lpstr>
      <vt:lpstr>Search for heavy bosons decaying to lepton and neutrino</vt:lpstr>
      <vt:lpstr>Search for heavy bosons decaying to lepton and neutrino</vt:lpstr>
      <vt:lpstr>Search for heavy bosons decaying to lepton and neutrino</vt:lpstr>
      <vt:lpstr>Search for heavy bosons decaying to lepton and neutrino</vt:lpstr>
      <vt:lpstr>Forward-backward asymmetry in Zll </vt:lpstr>
      <vt:lpstr>Z-boson polarization</vt:lpstr>
      <vt:lpstr>Z-boson polarization</vt:lpstr>
      <vt:lpstr>Z-boson polarization: analysis  strategy</vt:lpstr>
      <vt:lpstr>Z-boson polarization: QCD background estimation</vt:lpstr>
      <vt:lpstr>TRT detector</vt:lpstr>
      <vt:lpstr>Pixel New Service Quarter Panels (nSQP) and IBL</vt:lpstr>
      <vt:lpstr>TDAQ/DCS</vt:lpstr>
      <vt:lpstr>План модернизации (upgrade) LHC</vt:lpstr>
      <vt:lpstr>PNPI @ ATLAS upgrade – Phase I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Photon, diphoton and photon+jet production measured with the ATLAS detector</dc:title>
  <dc:creator>Oleg Fedin</dc:creator>
  <cp:lastModifiedBy>Oleg Fedin</cp:lastModifiedBy>
  <cp:revision>565</cp:revision>
  <cp:lastPrinted>2013-12-23T13:05:07Z</cp:lastPrinted>
  <dcterms:created xsi:type="dcterms:W3CDTF">2013-05-09T12:51:15Z</dcterms:created>
  <dcterms:modified xsi:type="dcterms:W3CDTF">2013-12-24T04:09:56Z</dcterms:modified>
</cp:coreProperties>
</file>